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337" r:id="rId4"/>
    <p:sldId id="394" r:id="rId5"/>
    <p:sldId id="259" r:id="rId6"/>
    <p:sldId id="258" r:id="rId7"/>
    <p:sldId id="260" r:id="rId8"/>
    <p:sldId id="269" r:id="rId9"/>
    <p:sldId id="270" r:id="rId10"/>
    <p:sldId id="271" r:id="rId11"/>
    <p:sldId id="272" r:id="rId12"/>
    <p:sldId id="273" r:id="rId13"/>
    <p:sldId id="294" r:id="rId14"/>
    <p:sldId id="320" r:id="rId15"/>
    <p:sldId id="321" r:id="rId16"/>
    <p:sldId id="261" r:id="rId17"/>
    <p:sldId id="262" r:id="rId18"/>
    <p:sldId id="274" r:id="rId19"/>
    <p:sldId id="275" r:id="rId20"/>
    <p:sldId id="276" r:id="rId21"/>
    <p:sldId id="277" r:id="rId22"/>
    <p:sldId id="278" r:id="rId23"/>
    <p:sldId id="299" r:id="rId24"/>
    <p:sldId id="322" r:id="rId25"/>
    <p:sldId id="323" r:id="rId26"/>
    <p:sldId id="327" r:id="rId27"/>
    <p:sldId id="330" r:id="rId28"/>
    <p:sldId id="334" r:id="rId29"/>
    <p:sldId id="263" r:id="rId30"/>
    <p:sldId id="264" r:id="rId31"/>
    <p:sldId id="279" r:id="rId32"/>
    <p:sldId id="280" r:id="rId33"/>
    <p:sldId id="281" r:id="rId34"/>
    <p:sldId id="282" r:id="rId35"/>
    <p:sldId id="283" r:id="rId36"/>
    <p:sldId id="304" r:id="rId37"/>
    <p:sldId id="324" r:id="rId38"/>
    <p:sldId id="325" r:id="rId39"/>
    <p:sldId id="331" r:id="rId40"/>
    <p:sldId id="332" r:id="rId41"/>
    <p:sldId id="335" r:id="rId42"/>
    <p:sldId id="265" r:id="rId43"/>
    <p:sldId id="266" r:id="rId44"/>
    <p:sldId id="284" r:id="rId45"/>
    <p:sldId id="285" r:id="rId46"/>
    <p:sldId id="286" r:id="rId47"/>
    <p:sldId id="287" r:id="rId48"/>
    <p:sldId id="288" r:id="rId49"/>
    <p:sldId id="309" r:id="rId50"/>
    <p:sldId id="326" r:id="rId51"/>
    <p:sldId id="267" r:id="rId52"/>
    <p:sldId id="268" r:id="rId53"/>
    <p:sldId id="289" r:id="rId54"/>
    <p:sldId id="290" r:id="rId55"/>
    <p:sldId id="291" r:id="rId56"/>
    <p:sldId id="292" r:id="rId57"/>
    <p:sldId id="293" r:id="rId58"/>
    <p:sldId id="314" r:id="rId59"/>
    <p:sldId id="328" r:id="rId60"/>
    <p:sldId id="329" r:id="rId61"/>
    <p:sldId id="333" r:id="rId62"/>
    <p:sldId id="336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E8BC30"/>
    <a:srgbClr val="DEAF18"/>
    <a:srgbClr val="94751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7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9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C33CFF3-3D88-4C67-8A48-E773A74AB18B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847EA6D-0308-4572-8756-C2364338F8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201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CFF3-3D88-4C67-8A48-E773A74AB18B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EA6D-0308-4572-8756-C2364338F8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433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C33CFF3-3D88-4C67-8A48-E773A74AB18B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47EA6D-0308-4572-8756-C2364338F8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9292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C33CFF3-3D88-4C67-8A48-E773A74AB18B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47EA6D-0308-4572-8756-C2364338F8D6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5204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C33CFF3-3D88-4C67-8A48-E773A74AB18B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47EA6D-0308-4572-8756-C2364338F8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7128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CFF3-3D88-4C67-8A48-E773A74AB18B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EA6D-0308-4572-8756-C2364338F8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6659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CFF3-3D88-4C67-8A48-E773A74AB18B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EA6D-0308-4572-8756-C2364338F8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74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CFF3-3D88-4C67-8A48-E773A74AB18B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EA6D-0308-4572-8756-C2364338F8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8127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C33CFF3-3D88-4C67-8A48-E773A74AB18B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47EA6D-0308-4572-8756-C2364338F8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05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CFF3-3D88-4C67-8A48-E773A74AB18B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EA6D-0308-4572-8756-C2364338F8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424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C33CFF3-3D88-4C67-8A48-E773A74AB18B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47EA6D-0308-4572-8756-C2364338F8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818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CFF3-3D88-4C67-8A48-E773A74AB18B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EA6D-0308-4572-8756-C2364338F8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93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CFF3-3D88-4C67-8A48-E773A74AB18B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EA6D-0308-4572-8756-C2364338F8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877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CFF3-3D88-4C67-8A48-E773A74AB18B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EA6D-0308-4572-8756-C2364338F8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79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CFF3-3D88-4C67-8A48-E773A74AB18B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EA6D-0308-4572-8756-C2364338F8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800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CFF3-3D88-4C67-8A48-E773A74AB18B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EA6D-0308-4572-8756-C2364338F8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991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CFF3-3D88-4C67-8A48-E773A74AB18B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EA6D-0308-4572-8756-C2364338F8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735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Outdoorobjekt, Stern, Nachthimmel enthält.&#10;&#10;Automatisch generierte Beschreibung">
            <a:extLst>
              <a:ext uri="{FF2B5EF4-FFF2-40B4-BE49-F238E27FC236}">
                <a16:creationId xmlns:a16="http://schemas.microsoft.com/office/drawing/2014/main" id="{DC8CC6D0-6A06-4BBD-9575-42EEF72FE16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3CFF3-3D88-4C67-8A48-E773A74AB18B}" type="datetimeFigureOut">
              <a:rPr lang="de-DE" smtClean="0"/>
              <a:t>16.04.2024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7EA6D-0308-4572-8756-C2364338F8D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7ECC70B-A964-435C-8B2A-70C2C888A7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1000">
                <a:schemeClr val="bg1">
                  <a:alpha val="18000"/>
                </a:schemeClr>
              </a:gs>
              <a:gs pos="67000">
                <a:schemeClr val="bg1">
                  <a:alpha val="56000"/>
                </a:schemeClr>
              </a:gs>
              <a:gs pos="100000">
                <a:schemeClr val="bg1">
                  <a:alpha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232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slide" Target="slide9.xml"/><Relationship Id="rId18" Type="http://schemas.openxmlformats.org/officeDocument/2006/relationships/slide" Target="slide20.xml"/><Relationship Id="rId26" Type="http://schemas.openxmlformats.org/officeDocument/2006/relationships/slide" Target="slide44.xml"/><Relationship Id="rId39" Type="http://schemas.openxmlformats.org/officeDocument/2006/relationships/slide" Target="slide13.xml"/><Relationship Id="rId21" Type="http://schemas.openxmlformats.org/officeDocument/2006/relationships/slide" Target="slide31.xml"/><Relationship Id="rId34" Type="http://schemas.openxmlformats.org/officeDocument/2006/relationships/slide" Target="slide56.xml"/><Relationship Id="rId42" Type="http://schemas.openxmlformats.org/officeDocument/2006/relationships/slide" Target="slide24.xml"/><Relationship Id="rId47" Type="http://schemas.openxmlformats.org/officeDocument/2006/relationships/slide" Target="slide59.xml"/><Relationship Id="rId50" Type="http://schemas.openxmlformats.org/officeDocument/2006/relationships/slide" Target="slide50.xml"/><Relationship Id="rId55" Type="http://schemas.openxmlformats.org/officeDocument/2006/relationships/slide" Target="slide61.xml"/><Relationship Id="rId7" Type="http://schemas.openxmlformats.org/officeDocument/2006/relationships/slide" Target="slide30.xml"/><Relationship Id="rId2" Type="http://schemas.openxmlformats.org/officeDocument/2006/relationships/slide" Target="slide6.xml"/><Relationship Id="rId16" Type="http://schemas.openxmlformats.org/officeDocument/2006/relationships/slide" Target="slide18.xml"/><Relationship Id="rId29" Type="http://schemas.openxmlformats.org/officeDocument/2006/relationships/slide" Target="slide47.xml"/><Relationship Id="rId11" Type="http://schemas.openxmlformats.org/officeDocument/2006/relationships/slide" Target="slide52.xml"/><Relationship Id="rId24" Type="http://schemas.openxmlformats.org/officeDocument/2006/relationships/slide" Target="slide34.xml"/><Relationship Id="rId32" Type="http://schemas.openxmlformats.org/officeDocument/2006/relationships/slide" Target="slide54.xml"/><Relationship Id="rId37" Type="http://schemas.openxmlformats.org/officeDocument/2006/relationships/slide" Target="slide23.xml"/><Relationship Id="rId40" Type="http://schemas.openxmlformats.org/officeDocument/2006/relationships/slide" Target="slide58.xml"/><Relationship Id="rId45" Type="http://schemas.openxmlformats.org/officeDocument/2006/relationships/slide" Target="slide25.xml"/><Relationship Id="rId53" Type="http://schemas.openxmlformats.org/officeDocument/2006/relationships/slide" Target="slide39.xml"/><Relationship Id="rId58" Type="http://schemas.openxmlformats.org/officeDocument/2006/relationships/slide" Target="slide62.xml"/><Relationship Id="rId5" Type="http://schemas.openxmlformats.org/officeDocument/2006/relationships/slide" Target="slide17.xml"/><Relationship Id="rId19" Type="http://schemas.openxmlformats.org/officeDocument/2006/relationships/slide" Target="slide21.xml"/><Relationship Id="rId4" Type="http://schemas.openxmlformats.org/officeDocument/2006/relationships/slide" Target="slide16.xml"/><Relationship Id="rId9" Type="http://schemas.openxmlformats.org/officeDocument/2006/relationships/slide" Target="slide43.xml"/><Relationship Id="rId14" Type="http://schemas.openxmlformats.org/officeDocument/2006/relationships/slide" Target="slide10.xml"/><Relationship Id="rId22" Type="http://schemas.openxmlformats.org/officeDocument/2006/relationships/slide" Target="slide32.xml"/><Relationship Id="rId27" Type="http://schemas.openxmlformats.org/officeDocument/2006/relationships/slide" Target="slide45.xml"/><Relationship Id="rId30" Type="http://schemas.openxmlformats.org/officeDocument/2006/relationships/slide" Target="slide48.xml"/><Relationship Id="rId35" Type="http://schemas.openxmlformats.org/officeDocument/2006/relationships/slide" Target="slide57.xml"/><Relationship Id="rId43" Type="http://schemas.openxmlformats.org/officeDocument/2006/relationships/slide" Target="slide37.xml"/><Relationship Id="rId48" Type="http://schemas.openxmlformats.org/officeDocument/2006/relationships/slide" Target="slide38.xml"/><Relationship Id="rId56" Type="http://schemas.openxmlformats.org/officeDocument/2006/relationships/slide" Target="slide28.xml"/><Relationship Id="rId8" Type="http://schemas.openxmlformats.org/officeDocument/2006/relationships/slide" Target="slide42.xml"/><Relationship Id="rId51" Type="http://schemas.openxmlformats.org/officeDocument/2006/relationships/slide" Target="slide26.xml"/><Relationship Id="rId3" Type="http://schemas.openxmlformats.org/officeDocument/2006/relationships/slide" Target="slide7.xml"/><Relationship Id="rId12" Type="http://schemas.openxmlformats.org/officeDocument/2006/relationships/slide" Target="slide8.xml"/><Relationship Id="rId17" Type="http://schemas.openxmlformats.org/officeDocument/2006/relationships/slide" Target="slide19.xml"/><Relationship Id="rId25" Type="http://schemas.openxmlformats.org/officeDocument/2006/relationships/slide" Target="slide35.xml"/><Relationship Id="rId33" Type="http://schemas.openxmlformats.org/officeDocument/2006/relationships/slide" Target="slide55.xml"/><Relationship Id="rId38" Type="http://schemas.openxmlformats.org/officeDocument/2006/relationships/slide" Target="slide36.xml"/><Relationship Id="rId46" Type="http://schemas.openxmlformats.org/officeDocument/2006/relationships/slide" Target="slide15.xml"/><Relationship Id="rId20" Type="http://schemas.openxmlformats.org/officeDocument/2006/relationships/slide" Target="slide22.xml"/><Relationship Id="rId41" Type="http://schemas.openxmlformats.org/officeDocument/2006/relationships/slide" Target="slide49.xml"/><Relationship Id="rId54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15" Type="http://schemas.openxmlformats.org/officeDocument/2006/relationships/slide" Target="slide11.xml"/><Relationship Id="rId23" Type="http://schemas.openxmlformats.org/officeDocument/2006/relationships/slide" Target="slide33.xml"/><Relationship Id="rId28" Type="http://schemas.openxmlformats.org/officeDocument/2006/relationships/slide" Target="slide46.xml"/><Relationship Id="rId36" Type="http://schemas.openxmlformats.org/officeDocument/2006/relationships/slide" Target="slide12.xml"/><Relationship Id="rId49" Type="http://schemas.openxmlformats.org/officeDocument/2006/relationships/slide" Target="slide60.xml"/><Relationship Id="rId57" Type="http://schemas.openxmlformats.org/officeDocument/2006/relationships/slide" Target="slide41.xml"/><Relationship Id="rId10" Type="http://schemas.openxmlformats.org/officeDocument/2006/relationships/slide" Target="slide51.xml"/><Relationship Id="rId31" Type="http://schemas.openxmlformats.org/officeDocument/2006/relationships/slide" Target="slide53.xml"/><Relationship Id="rId44" Type="http://schemas.openxmlformats.org/officeDocument/2006/relationships/slide" Target="slide14.xml"/><Relationship Id="rId52" Type="http://schemas.openxmlformats.org/officeDocument/2006/relationships/slide" Target="slide2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FFA1B8-8B6A-4BF1-B6F7-B6DB1C95B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228" y="2992080"/>
            <a:ext cx="11562459" cy="2683786"/>
          </a:xfrm>
        </p:spPr>
        <p:txBody>
          <a:bodyPr>
            <a:noAutofit/>
            <a:scene3d>
              <a:camera prst="perspectiveRelaxedModerately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-DE" sz="9600" b="1" cap="none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001 Interstellar Log" panose="02000000000000000000" pitchFamily="2" charset="0"/>
              </a:rPr>
              <a:t>Phantasten-Quiz-Olympiade</a:t>
            </a:r>
            <a:br>
              <a:rPr lang="de-DE" sz="9600" b="1" cap="none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001 Interstellar Log" panose="02000000000000000000" pitchFamily="2" charset="0"/>
              </a:rPr>
            </a:br>
            <a:r>
              <a:rPr lang="de-DE" sz="9600" b="1" cap="none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001 Interstellar Log" panose="02000000000000000000" pitchFamily="2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13351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Autor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244221" y="810490"/>
            <a:ext cx="116087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4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Wer schrieb zahlreiche Krimis, aber auch (verfilmte) SF-Romane wie </a:t>
            </a:r>
            <a:r>
              <a:rPr lang="de-DE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Planetoid 127</a:t>
            </a:r>
          </a:p>
          <a:p>
            <a:pPr algn="ctr"/>
            <a:r>
              <a:rPr lang="de-DE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(Kontaktaufnahme mit Zwillings-Erde)</a:t>
            </a:r>
          </a:p>
          <a:p>
            <a:pPr algn="ctr"/>
            <a:r>
              <a:rPr lang="de-DE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oder </a:t>
            </a:r>
            <a:r>
              <a:rPr lang="de-DE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The Green Rust</a:t>
            </a:r>
            <a:r>
              <a:rPr lang="de-DE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  <a:r>
              <a:rPr lang="de-DE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(Zerstörung der Welt-Getreidevorräte)</a:t>
            </a:r>
            <a:endParaRPr lang="de-DE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244221" y="5148182"/>
            <a:ext cx="1160879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4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Edgar Wallace</a:t>
            </a:r>
            <a:endParaRPr lang="de-DE" sz="4800" b="1" i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BF7A10F-FB43-499F-ADF1-F5450D526EF1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2131C98B-3B03-B823-2F77-5309FA46FBE9}"/>
              </a:ext>
            </a:extLst>
          </p:cNvPr>
          <p:cNvSpPr/>
          <p:nvPr/>
        </p:nvSpPr>
        <p:spPr>
          <a:xfrm>
            <a:off x="176418" y="14376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2290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Autor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244220" y="642535"/>
            <a:ext cx="1160879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Wer schrieb welchen </a:t>
            </a:r>
            <a:br>
              <a:rPr lang="de-DE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</a:br>
            <a:r>
              <a:rPr lang="de-DE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Andromeda-Roman?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de-DE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(1) Iwan </a:t>
            </a:r>
            <a:r>
              <a:rPr lang="de-DE" sz="3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Jefremov</a:t>
            </a:r>
            <a:r>
              <a:rPr lang="de-DE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                                          (2) Klaus Frühauf  </a:t>
            </a:r>
            <a:br>
              <a:rPr lang="de-DE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</a:br>
            <a:r>
              <a:rPr lang="de-DE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(3) Fred </a:t>
            </a:r>
            <a:r>
              <a:rPr lang="de-DE" sz="3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Hoyle</a:t>
            </a:r>
            <a:r>
              <a:rPr lang="de-DE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und John Elliot               (4) Michael Crichton</a:t>
            </a:r>
          </a:p>
          <a:p>
            <a:pPr algn="ctr"/>
            <a:r>
              <a:rPr lang="de-DE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(A) </a:t>
            </a:r>
            <a:r>
              <a:rPr lang="de-DE" sz="3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 wie Andromeda              </a:t>
            </a:r>
            <a:r>
              <a:rPr lang="de-DE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(B) </a:t>
            </a:r>
            <a:r>
              <a:rPr lang="de-DE" sz="3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Mutanten auf Andromeda   </a:t>
            </a:r>
            <a:r>
              <a:rPr lang="de-DE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(C) </a:t>
            </a:r>
            <a:r>
              <a:rPr lang="de-DE" sz="3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Andromeda</a:t>
            </a:r>
            <a:r>
              <a:rPr lang="de-DE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                                      (D) </a:t>
            </a:r>
            <a:r>
              <a:rPr lang="de-DE" sz="3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Andromedanebel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0" y="5346144"/>
            <a:ext cx="12192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(A-3)     (B-2)     (C-4)     (D-1)</a:t>
            </a:r>
            <a:endParaRPr lang="de-DE" sz="4000" b="1" i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DD8D7E2-4653-4705-93CF-4FBCFBEDD130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E9EE0DC4-C44C-9F39-9DCB-2B8D32793201}"/>
              </a:ext>
            </a:extLst>
          </p:cNvPr>
          <p:cNvSpPr/>
          <p:nvPr/>
        </p:nvSpPr>
        <p:spPr>
          <a:xfrm>
            <a:off x="176418" y="14376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9812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Autor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-1" y="881132"/>
            <a:ext cx="1219200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Wer schrieb welchen Sirius-Roman?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(A) Olaf Stapledon        (B) Herbert W. Franke </a:t>
            </a:r>
            <a:b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</a:br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(C) Mark Brandis            (D) Robert Silverberg</a:t>
            </a:r>
          </a:p>
          <a:p>
            <a:pPr algn="ct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(1) </a:t>
            </a:r>
            <a:r>
              <a:rPr lang="de-DE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Sirius-Patrouille</a:t>
            </a:r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           (2) </a:t>
            </a:r>
            <a:r>
              <a:rPr lang="de-DE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Visum für den Sirius</a:t>
            </a:r>
          </a:p>
          <a:p>
            <a:pPr algn="ct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(3) </a:t>
            </a:r>
            <a:r>
              <a:rPr lang="de-DE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Sirius</a:t>
            </a:r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                                          (4) </a:t>
            </a:r>
            <a:r>
              <a:rPr lang="de-DE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Sirius Transit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244223" y="5145871"/>
            <a:ext cx="1160879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4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(A-3)    (B-4)    (C-1)    (D-2)</a:t>
            </a:r>
            <a:endParaRPr lang="de-DE" sz="4800" b="1" i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E2752E9-9703-49AE-B6D0-AA3C79F53082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634F55B5-6DD3-21D1-D7E3-FDA3031016F1}"/>
              </a:ext>
            </a:extLst>
          </p:cNvPr>
          <p:cNvSpPr/>
          <p:nvPr/>
        </p:nvSpPr>
        <p:spPr>
          <a:xfrm>
            <a:off x="176418" y="14376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1516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Autor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0" y="883227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Welcher Autor oder welche Autorin erhielt am häufigsten den Hugo Award in der Kategorie Roman?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0" y="4532463"/>
            <a:ext cx="12192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5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Robert A. Heinlein </a:t>
            </a:r>
          </a:p>
          <a:p>
            <a:pPr algn="ctr"/>
            <a:r>
              <a:rPr lang="de-DE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(1956, 1960, 1962, 1967 und Retro-Hugo für 1951)</a:t>
            </a:r>
            <a:endParaRPr lang="de-DE" sz="4000" b="1" i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A5CF6EC-3765-485B-95C8-B11CFBCEA445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C2290E1C-4BA9-0A6F-3F62-6D5DAB485440}"/>
              </a:ext>
            </a:extLst>
          </p:cNvPr>
          <p:cNvSpPr/>
          <p:nvPr/>
        </p:nvSpPr>
        <p:spPr>
          <a:xfrm>
            <a:off x="176418" y="14376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0034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Autor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0" y="883227"/>
            <a:ext cx="1219199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Wer schrieb welchen Raumschiff-Roman?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de-DE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(1) Rainer Fuhrmann         (2) Carlos Rasch</a:t>
            </a:r>
            <a:br>
              <a:rPr lang="de-DE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</a:br>
            <a:r>
              <a:rPr lang="de-DE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(3) David Gerrold          (4) Jerry Pournelle</a:t>
            </a:r>
          </a:p>
          <a:p>
            <a:pPr algn="ctr"/>
            <a:r>
              <a:rPr lang="de-DE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(A) </a:t>
            </a:r>
            <a:r>
              <a:rPr lang="de-DE" sz="31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Das unirdische Raumschiff           </a:t>
            </a:r>
            <a:r>
              <a:rPr lang="de-DE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(B) </a:t>
            </a:r>
            <a:r>
              <a:rPr lang="de-DE" sz="31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Raumschiff der Verlorenen</a:t>
            </a:r>
          </a:p>
          <a:p>
            <a:pPr algn="ctr"/>
            <a:r>
              <a:rPr lang="de-DE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(C) </a:t>
            </a:r>
            <a:r>
              <a:rPr lang="de-DE" sz="31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Das Raumschiff aus der Steinzeit   </a:t>
            </a:r>
            <a:r>
              <a:rPr lang="de-DE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(D) </a:t>
            </a:r>
            <a:r>
              <a:rPr lang="de-DE" sz="31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König Davids Raumschiff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-1" y="5092173"/>
            <a:ext cx="1219200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(1-C)   (2-A)   (3-B)   (4-D)</a:t>
            </a: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A5CF6EC-3765-485B-95C8-B11CFBCEA445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CB9FEF0E-4EC0-D45A-5AD5-C71D6BB7E500}"/>
              </a:ext>
            </a:extLst>
          </p:cNvPr>
          <p:cNvSpPr/>
          <p:nvPr/>
        </p:nvSpPr>
        <p:spPr>
          <a:xfrm>
            <a:off x="176418" y="14376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5065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Autor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-2" y="786748"/>
            <a:ext cx="1219199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Wer schrieb welchen Zeitreiseroman?</a:t>
            </a:r>
          </a:p>
          <a:p>
            <a:pPr algn="ctr">
              <a:spcBef>
                <a:spcPts val="1200"/>
              </a:spcBef>
            </a:pPr>
            <a:r>
              <a:rPr lang="de-DE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(1) Audrey </a:t>
            </a:r>
            <a:r>
              <a:rPr lang="de-DE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Niffenegger</a:t>
            </a:r>
            <a:r>
              <a:rPr lang="de-DE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                                   (2) Harry Harrison</a:t>
            </a:r>
            <a:br>
              <a:rPr lang="de-DE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</a:br>
            <a:r>
              <a:rPr lang="de-DE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(3) Kathrin Passig und Aleks Scholz            (4) Spider Robinson</a:t>
            </a:r>
          </a:p>
          <a:p>
            <a:pPr algn="ctr">
              <a:spcBef>
                <a:spcPts val="1200"/>
              </a:spcBef>
            </a:pPr>
            <a:r>
              <a:rPr lang="de-DE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(A) </a:t>
            </a:r>
            <a:r>
              <a:rPr lang="de-DE" sz="3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Zeitreise in Technicolor  </a:t>
            </a:r>
            <a:r>
              <a:rPr lang="de-DE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(B) </a:t>
            </a:r>
            <a:r>
              <a:rPr lang="de-DE" sz="3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Die Zeitreisenden in Callahan‘s Saloon</a:t>
            </a:r>
            <a:br>
              <a:rPr lang="de-DE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</a:br>
            <a:r>
              <a:rPr lang="de-DE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(C) </a:t>
            </a:r>
            <a:r>
              <a:rPr lang="de-DE" sz="3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Handbuch für Zeitreisende               </a:t>
            </a:r>
            <a:r>
              <a:rPr lang="de-DE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(D) </a:t>
            </a:r>
            <a:r>
              <a:rPr lang="de-DE" sz="3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Die Frau des Zeitreisenden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0" y="5134887"/>
            <a:ext cx="12192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4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(1-D)   (2-A)   (3-C)   (4-B)</a:t>
            </a: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A5CF6EC-3765-485B-95C8-B11CFBCEA445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E28E9D3E-D656-CDAF-0C21-32409806A062}"/>
              </a:ext>
            </a:extLst>
          </p:cNvPr>
          <p:cNvSpPr/>
          <p:nvPr/>
        </p:nvSpPr>
        <p:spPr>
          <a:xfrm>
            <a:off x="176418" y="172643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6470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Werk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244222" y="862331"/>
            <a:ext cx="1160879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Aus wie vielen Bänden besteht der </a:t>
            </a:r>
            <a:br>
              <a:rPr lang="de-DE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</a:br>
            <a:r>
              <a:rPr lang="de-DE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Solar Cycle </a:t>
            </a:r>
            <a:r>
              <a:rPr lang="de-DE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von Gene Wolfe </a:t>
            </a:r>
            <a:br>
              <a:rPr lang="de-DE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</a:br>
            <a:r>
              <a:rPr lang="de-DE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und wie werden sie kategorisiert?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244222" y="3779278"/>
            <a:ext cx="1160879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4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12</a:t>
            </a:r>
          </a:p>
          <a:p>
            <a:pPr algn="ctr"/>
            <a:r>
              <a:rPr lang="de-DE" sz="32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Buch der Neuen Sonne </a:t>
            </a:r>
            <a:r>
              <a:rPr lang="de-DE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(5 Bände)</a:t>
            </a:r>
          </a:p>
          <a:p>
            <a:pPr algn="ctr"/>
            <a:r>
              <a:rPr lang="de-DE" sz="32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Buch der Langen Sonne </a:t>
            </a:r>
            <a:r>
              <a:rPr lang="de-DE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(4 Bände)</a:t>
            </a:r>
          </a:p>
          <a:p>
            <a:pPr algn="ctr"/>
            <a:r>
              <a:rPr lang="de-DE" sz="32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Buch der Kurzen Sonne </a:t>
            </a:r>
            <a:r>
              <a:rPr lang="de-DE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(3 Bände)</a:t>
            </a: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09FA35F-F93C-4508-B89F-C3F50C036FB8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ünfeck 5">
            <a:extLst>
              <a:ext uri="{FF2B5EF4-FFF2-40B4-BE49-F238E27FC236}">
                <a16:creationId xmlns:a16="http://schemas.microsoft.com/office/drawing/2014/main" id="{F4EB911D-5E55-1886-DE76-741997E9B3BD}"/>
              </a:ext>
            </a:extLst>
          </p:cNvPr>
          <p:cNvSpPr/>
          <p:nvPr/>
        </p:nvSpPr>
        <p:spPr>
          <a:xfrm>
            <a:off x="176418" y="14376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831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Werk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244222" y="590623"/>
            <a:ext cx="1160879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Wie heißen verfilmte SF-Werke von George </a:t>
            </a:r>
            <a:r>
              <a:rPr lang="de-DE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Langelaan</a:t>
            </a:r>
            <a:r>
              <a:rPr lang="de-DE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?</a:t>
            </a:r>
            <a:endParaRPr lang="de-DE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  <a:p>
            <a:pPr algn="ctr"/>
            <a:r>
              <a:rPr lang="de-DE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(Nenne mindestens zwei)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176418" y="3639412"/>
            <a:ext cx="1160879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44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Die Fliege        Denkende Roboter</a:t>
            </a:r>
          </a:p>
          <a:p>
            <a:pPr algn="ctr"/>
            <a:r>
              <a:rPr lang="de-DE" sz="44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Das Mädchen aus Nirgendwo</a:t>
            </a:r>
          </a:p>
          <a:p>
            <a:pPr algn="ctr"/>
            <a:r>
              <a:rPr lang="de-DE" sz="44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Die andere Hand        Das Wunder</a:t>
            </a: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BB39202-F79F-42C7-B7F3-A0D0D1AE0DE6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56C341F8-2D99-8CE0-6FAC-8B72A1D5D20B}"/>
              </a:ext>
            </a:extLst>
          </p:cNvPr>
          <p:cNvSpPr/>
          <p:nvPr/>
        </p:nvSpPr>
        <p:spPr>
          <a:xfrm>
            <a:off x="176418" y="14376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6554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Werk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-3" y="895040"/>
            <a:ext cx="121920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Wie heißt der einzige Roman, den Edgar Allan Poe 1838 veröffentlicht hat?</a:t>
            </a:r>
            <a:endParaRPr lang="de-DE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-2" y="4169285"/>
            <a:ext cx="121920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en-US" sz="40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The Narrative of Arthur Gordon Pym of Nantucket 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(dt. </a:t>
            </a:r>
            <a:r>
              <a:rPr lang="en-US" sz="32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als</a:t>
            </a: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: </a:t>
            </a:r>
            <a:r>
              <a:rPr lang="en-US" sz="32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Die </a:t>
            </a:r>
            <a:r>
              <a:rPr lang="en-US" sz="3200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Erzählung</a:t>
            </a:r>
            <a:r>
              <a:rPr lang="en-US" sz="32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des Arthur Gordon Pym </a:t>
            </a:r>
            <a:r>
              <a:rPr lang="en-US" sz="3200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aus</a:t>
            </a:r>
            <a:r>
              <a:rPr lang="en-US" sz="32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Nantucket</a:t>
            </a: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)</a:t>
            </a:r>
            <a:endParaRPr lang="de-DE" sz="2800" b="1" i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6BAB25F-7705-4812-96BB-3B2D98F690E0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87B7213C-7DC5-99F2-9979-CB88EC23DC14}"/>
              </a:ext>
            </a:extLst>
          </p:cNvPr>
          <p:cNvSpPr/>
          <p:nvPr/>
        </p:nvSpPr>
        <p:spPr>
          <a:xfrm>
            <a:off x="176418" y="14376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0052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Werk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-2" y="758637"/>
            <a:ext cx="121920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Zu welchem SF – Klassiker schrieb der weltberühmte Dirigent Lorin Maazel eine Oper?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244222" y="5077779"/>
            <a:ext cx="116087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4400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Nineteen</a:t>
            </a:r>
            <a:r>
              <a:rPr lang="de-DE" sz="44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  <a:r>
              <a:rPr lang="de-DE" sz="4400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Eighty-Four</a:t>
            </a:r>
            <a:r>
              <a:rPr lang="de-DE" sz="4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von George Orwell</a:t>
            </a:r>
            <a:endParaRPr lang="de-DE" sz="4400" b="1" i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C8BD4077-3A2E-4AF3-A469-88C63DBDB0E0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4915B018-4D6F-4203-1FC8-530FC997E9D5}"/>
              </a:ext>
            </a:extLst>
          </p:cNvPr>
          <p:cNvSpPr/>
          <p:nvPr/>
        </p:nvSpPr>
        <p:spPr>
          <a:xfrm>
            <a:off x="176418" y="14376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051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662863D-A88C-4134-BBF6-4BF182F476D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Spielregeln der Phantasten-Olympiade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EBEE0A5-BEC2-4C5D-83BD-A2AD6DCE4F22}"/>
              </a:ext>
            </a:extLst>
          </p:cNvPr>
          <p:cNvSpPr txBox="1"/>
          <p:nvPr/>
        </p:nvSpPr>
        <p:spPr>
          <a:xfrm>
            <a:off x="244223" y="831272"/>
            <a:ext cx="1194777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>
              <a:buFont typeface="Wingdings" panose="05000000000000000000" pitchFamily="2" charset="2"/>
              <a:buChar char="v"/>
            </a:pPr>
            <a:r>
              <a:rPr lang="de-DE" sz="3000" b="1" dirty="0">
                <a:ln w="3175">
                  <a:solidFill>
                    <a:sysClr val="windowText" lastClr="000000"/>
                  </a:solidFill>
                </a:ln>
                <a:latin typeface="Martina" pitchFamily="2" charset="0"/>
              </a:rPr>
              <a:t>Mitmachen kann jeder, der bei dieser Stammtisch-Session </a:t>
            </a:r>
            <a:br>
              <a:rPr lang="de-DE" sz="3000" b="1" dirty="0">
                <a:ln w="3175">
                  <a:solidFill>
                    <a:sysClr val="windowText" lastClr="000000"/>
                  </a:solidFill>
                </a:ln>
                <a:latin typeface="Martina" pitchFamily="2" charset="0"/>
              </a:rPr>
            </a:br>
            <a:r>
              <a:rPr lang="de-DE" sz="3000" b="1" dirty="0">
                <a:ln w="3175">
                  <a:solidFill>
                    <a:sysClr val="windowText" lastClr="000000"/>
                  </a:solidFill>
                </a:ln>
                <a:latin typeface="Martina" pitchFamily="2" charset="0"/>
              </a:rPr>
              <a:t>online dabei ist.</a:t>
            </a:r>
          </a:p>
          <a:p>
            <a:pPr marL="539750" indent="-539750">
              <a:buFont typeface="Wingdings" panose="05000000000000000000" pitchFamily="2" charset="2"/>
              <a:buChar char="v"/>
            </a:pPr>
            <a:r>
              <a:rPr lang="de-DE" sz="3000" b="1" dirty="0">
                <a:ln w="3175">
                  <a:solidFill>
                    <a:sysClr val="windowText" lastClr="000000"/>
                  </a:solidFill>
                </a:ln>
                <a:latin typeface="Martina" pitchFamily="2" charset="0"/>
              </a:rPr>
              <a:t>Die Teilnehmer bilden eine feste Reihenfolge für die </a:t>
            </a:r>
            <a:br>
              <a:rPr lang="de-DE" sz="3000" b="1" dirty="0">
                <a:ln w="3175">
                  <a:solidFill>
                    <a:sysClr val="windowText" lastClr="000000"/>
                  </a:solidFill>
                </a:ln>
                <a:latin typeface="Martina" pitchFamily="2" charset="0"/>
              </a:rPr>
            </a:br>
            <a:r>
              <a:rPr lang="de-DE" sz="3000" b="1" dirty="0">
                <a:ln w="3175">
                  <a:solidFill>
                    <a:sysClr val="windowText" lastClr="000000"/>
                  </a:solidFill>
                </a:ln>
                <a:latin typeface="Martina" pitchFamily="2" charset="0"/>
              </a:rPr>
              <a:t>Beantwortung der Quizfragen.</a:t>
            </a:r>
          </a:p>
          <a:p>
            <a:pPr marL="539750" indent="-539750">
              <a:buFont typeface="Wingdings" panose="05000000000000000000" pitchFamily="2" charset="2"/>
              <a:buChar char="v"/>
            </a:pPr>
            <a:r>
              <a:rPr lang="de-DE" sz="3000" b="1" dirty="0">
                <a:ln w="3175">
                  <a:solidFill>
                    <a:sysClr val="windowText" lastClr="000000"/>
                  </a:solidFill>
                </a:ln>
                <a:latin typeface="Martina" pitchFamily="2" charset="0"/>
              </a:rPr>
              <a:t>Wer an der Reihe ist, wählt aus einer der fünf Fragekategorien </a:t>
            </a:r>
            <a:br>
              <a:rPr lang="de-DE" sz="3000" b="1" dirty="0">
                <a:ln w="3175">
                  <a:solidFill>
                    <a:sysClr val="windowText" lastClr="000000"/>
                  </a:solidFill>
                </a:ln>
                <a:latin typeface="Martina" pitchFamily="2" charset="0"/>
              </a:rPr>
            </a:br>
            <a:r>
              <a:rPr lang="de-DE" sz="3000" b="1" dirty="0">
                <a:ln w="3175">
                  <a:solidFill>
                    <a:sysClr val="windowText" lastClr="000000"/>
                  </a:solidFill>
                </a:ln>
                <a:latin typeface="Martina" pitchFamily="2" charset="0"/>
              </a:rPr>
              <a:t>eine noch offene Frage aus.</a:t>
            </a:r>
          </a:p>
          <a:p>
            <a:pPr marL="539750" indent="-539750">
              <a:buFont typeface="Wingdings" panose="05000000000000000000" pitchFamily="2" charset="2"/>
              <a:buChar char="v"/>
            </a:pPr>
            <a:r>
              <a:rPr lang="de-DE" sz="3000" b="1" dirty="0">
                <a:ln w="3175">
                  <a:solidFill>
                    <a:sysClr val="windowText" lastClr="000000"/>
                  </a:solidFill>
                </a:ln>
                <a:latin typeface="Martina" pitchFamily="2" charset="0"/>
              </a:rPr>
              <a:t>Wenn er/sie die Frage richtig beantwortet, erhält er/sie zwei Siegpunkte.</a:t>
            </a:r>
          </a:p>
          <a:p>
            <a:pPr marL="539750" indent="-539750">
              <a:buFont typeface="Wingdings" panose="05000000000000000000" pitchFamily="2" charset="2"/>
              <a:buChar char="v"/>
            </a:pPr>
            <a:r>
              <a:rPr lang="de-DE" sz="3000" b="1" dirty="0">
                <a:ln w="3175">
                  <a:solidFill>
                    <a:sysClr val="windowText" lastClr="000000"/>
                  </a:solidFill>
                </a:ln>
                <a:latin typeface="Martina" pitchFamily="2" charset="0"/>
              </a:rPr>
              <a:t>Wenn er/sie die Frage falsch beantwortet, wird ihm/ihr ein Siegpunkt abgezogen.</a:t>
            </a:r>
          </a:p>
          <a:p>
            <a:pPr marL="539750" indent="-539750">
              <a:buFont typeface="Wingdings" panose="05000000000000000000" pitchFamily="2" charset="2"/>
              <a:buChar char="v"/>
            </a:pPr>
            <a:r>
              <a:rPr lang="de-DE" sz="3000" b="1" dirty="0">
                <a:ln w="3175">
                  <a:solidFill>
                    <a:sysClr val="windowText" lastClr="000000"/>
                  </a:solidFill>
                </a:ln>
                <a:latin typeface="Martina" pitchFamily="2" charset="0"/>
              </a:rPr>
              <a:t>Wenn er/sie die Frage nicht beantworten kann oder will, darf er/sie passen, und die Frage geht an den nächsten Teilnehmer gemäß der festen Reihenfolge.</a:t>
            </a:r>
          </a:p>
          <a:p>
            <a:pPr marL="539750" indent="-539750">
              <a:buFont typeface="Wingdings" panose="05000000000000000000" pitchFamily="2" charset="2"/>
              <a:buChar char="v"/>
            </a:pPr>
            <a:r>
              <a:rPr lang="de-DE" sz="3000" b="1" dirty="0">
                <a:ln w="3175">
                  <a:solidFill>
                    <a:sysClr val="windowText" lastClr="000000"/>
                  </a:solidFill>
                </a:ln>
                <a:latin typeface="Martina" pitchFamily="2" charset="0"/>
              </a:rPr>
              <a:t>Bei Fragen, die ein Teilnehmer zugeliefert hat, muss dieser aussetzen.</a:t>
            </a:r>
          </a:p>
        </p:txBody>
      </p:sp>
      <p:pic>
        <p:nvPicPr>
          <p:cNvPr id="4" name="Grafik 3" descr="Ein Bild, das Druckanzug, Kleidung, Person enthält.&#10;&#10;Automatisch generierte Beschreibung">
            <a:extLst>
              <a:ext uri="{FF2B5EF4-FFF2-40B4-BE49-F238E27FC236}">
                <a16:creationId xmlns:a16="http://schemas.microsoft.com/office/drawing/2014/main" id="{8195D25E-29B4-7E0F-06FF-0B6862A46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485" y="1131216"/>
            <a:ext cx="1848217" cy="229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3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Werk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244222" y="1135708"/>
            <a:ext cx="116087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Wie heißt die Firma, die in Arthur C. Clarkes Roman </a:t>
            </a:r>
            <a:r>
              <a:rPr lang="de-DE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2001: A Space Odyssey</a:t>
            </a:r>
            <a:r>
              <a:rPr lang="de-DE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Menschen zum Mond fliegt?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0" y="4984226"/>
            <a:ext cx="1219200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nl-NL" sz="48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PanAm</a:t>
            </a:r>
            <a:endParaRPr lang="de-DE" sz="4400" b="1" i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454C8CA-9688-4D3C-969B-EDFB2B3B419B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605AC611-7DD2-F9A2-3D68-A0B1F8FAB548}"/>
              </a:ext>
            </a:extLst>
          </p:cNvPr>
          <p:cNvSpPr/>
          <p:nvPr/>
        </p:nvSpPr>
        <p:spPr>
          <a:xfrm>
            <a:off x="176418" y="14376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3505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Werk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0" y="708932"/>
            <a:ext cx="12192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Wie heißt die Serie?</a:t>
            </a:r>
          </a:p>
          <a:p>
            <a:pPr algn="ctr"/>
            <a:r>
              <a:rPr lang="de-DE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Der Protagonist wird von Außerirdischen und einem </a:t>
            </a:r>
            <a:br>
              <a:rPr lang="de-DE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</a:br>
            <a:r>
              <a:rPr lang="de-DE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zur Nekro-Sonde mutierten Präsidenten gejagt; Riesenmedusen kämpfen gegen Schatten-Eier der Techno-Techniker; am Ende hat der Protagonist 78.000.000.000.000 Nachkommen ...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244223" y="4809987"/>
            <a:ext cx="1160879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40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Der </a:t>
            </a:r>
            <a:r>
              <a:rPr lang="de-DE" sz="4000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Incal</a:t>
            </a:r>
            <a:r>
              <a:rPr lang="de-DE" sz="40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  <a:r>
              <a:rPr lang="de-DE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– </a:t>
            </a:r>
            <a:r>
              <a:rPr lang="de-DE" sz="3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Comicserie (1981-88) von Alejandro </a:t>
            </a:r>
            <a:r>
              <a:rPr lang="de-DE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Jodorowsky</a:t>
            </a:r>
            <a:r>
              <a:rPr lang="de-DE" sz="3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(Texter) und </a:t>
            </a:r>
            <a:r>
              <a:rPr lang="de-DE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Moebius</a:t>
            </a:r>
            <a:r>
              <a:rPr lang="de-DE" sz="3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(Zeichner)</a:t>
            </a: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5C6CB2D-D7F6-4E8F-97F8-B8CBBF012C20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D14DDB7D-5A4B-48F4-0A24-0D08754F6C7E}"/>
              </a:ext>
            </a:extLst>
          </p:cNvPr>
          <p:cNvSpPr/>
          <p:nvPr/>
        </p:nvSpPr>
        <p:spPr>
          <a:xfrm>
            <a:off x="176418" y="14376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383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Werk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244222" y="945718"/>
            <a:ext cx="116087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Wie heißt der Steuermann der »</a:t>
            </a:r>
            <a:r>
              <a:rPr lang="de-DE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Pequod</a:t>
            </a:r>
            <a:r>
              <a:rPr lang="de-DE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« aus </a:t>
            </a:r>
            <a:r>
              <a:rPr lang="de-DE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Moby Dick </a:t>
            </a:r>
            <a:r>
              <a:rPr lang="de-DE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und in welcher SF-Serie wurde der Name wiederverwendet?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0" y="4632166"/>
            <a:ext cx="12192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44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Starbuck</a:t>
            </a:r>
            <a:r>
              <a:rPr lang="de-DE" sz="4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taucht erneut in </a:t>
            </a:r>
            <a:br>
              <a:rPr lang="de-DE" sz="4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</a:br>
            <a:r>
              <a:rPr lang="de-DE" sz="44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Kampfstern Galactica </a:t>
            </a:r>
            <a:r>
              <a:rPr lang="de-DE" sz="4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auf</a:t>
            </a:r>
            <a:endParaRPr lang="de-DE" sz="66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8C01CDC-6305-4B2A-BE09-7675E1387C5C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647D859F-3ECE-9848-0529-07A6A4655279}"/>
              </a:ext>
            </a:extLst>
          </p:cNvPr>
          <p:cNvSpPr/>
          <p:nvPr/>
        </p:nvSpPr>
        <p:spPr>
          <a:xfrm>
            <a:off x="176418" y="14376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8046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Werk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244223" y="792489"/>
            <a:ext cx="116087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Einmal Rupert und zurück</a:t>
            </a:r>
          </a:p>
          <a:p>
            <a:pPr algn="ctr"/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Wer macht diese Reise?</a:t>
            </a:r>
            <a:endParaRPr lang="fr-FR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1" y="3643267"/>
            <a:ext cx="121919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Tricia McMillan, die bis dahin die Erde nicht verlassen hat, im fünften Buch der </a:t>
            </a:r>
            <a:r>
              <a:rPr lang="de-DE" sz="40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Anhalter-Trilogie</a:t>
            </a:r>
            <a:r>
              <a:rPr lang="de-DE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  <a:r>
              <a:rPr lang="de-DE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(nicht Trillian, die traf </a:t>
            </a:r>
            <a:r>
              <a:rPr lang="de-DE" sz="32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Zaphod</a:t>
            </a:r>
            <a:r>
              <a:rPr lang="de-DE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in einem anderen Universum)</a:t>
            </a:r>
            <a:endParaRPr lang="de-DE" sz="40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29299CE-57E4-486B-9B2A-0378B8210D65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E57B5A44-848B-E012-D05B-D83B894A45B2}"/>
              </a:ext>
            </a:extLst>
          </p:cNvPr>
          <p:cNvSpPr/>
          <p:nvPr/>
        </p:nvSpPr>
        <p:spPr>
          <a:xfrm>
            <a:off x="176418" y="14376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4256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Werk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244222" y="915031"/>
            <a:ext cx="116087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In welcher SF-Serie kommt das Raumschiff »Point of Interrogation« vor?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1" y="4828735"/>
            <a:ext cx="121919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it-IT" sz="4800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Ren</a:t>
            </a:r>
            <a:r>
              <a:rPr lang="it-IT" sz="48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Dhark</a:t>
            </a:r>
            <a:endParaRPr lang="de-DE" sz="3200" b="1" i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29299CE-57E4-486B-9B2A-0378B8210D65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286D2A4C-4657-8A69-2092-979EE69D91E1}"/>
              </a:ext>
            </a:extLst>
          </p:cNvPr>
          <p:cNvSpPr/>
          <p:nvPr/>
        </p:nvSpPr>
        <p:spPr>
          <a:xfrm>
            <a:off x="176418" y="14376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028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Werk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244223" y="812340"/>
            <a:ext cx="116087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Welcher Roman von William Gibson wird von Amazon Prime nun doch nicht in einer zweiten Staffel verfilmt? </a:t>
            </a:r>
            <a:r>
              <a:rPr lang="de-DE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(Stand Ende 2023)</a:t>
            </a:r>
            <a:endParaRPr lang="de-DE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1" y="4941858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54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Peripherie</a:t>
            </a: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29299CE-57E4-486B-9B2A-0378B8210D65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75985EAF-6643-5282-B663-E8D3D3D4004C}"/>
              </a:ext>
            </a:extLst>
          </p:cNvPr>
          <p:cNvSpPr/>
          <p:nvPr/>
        </p:nvSpPr>
        <p:spPr>
          <a:xfrm>
            <a:off x="176418" y="172643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9879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Werk</a:t>
            </a: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D49E67F-0374-442B-82C7-069D9B326E34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FA7516B-A3EA-121B-07EF-DD9217588E66}"/>
              </a:ext>
            </a:extLst>
          </p:cNvPr>
          <p:cNvSpPr txBox="1"/>
          <p:nvPr/>
        </p:nvSpPr>
        <p:spPr>
          <a:xfrm flipH="1">
            <a:off x="-2" y="1108008"/>
            <a:ext cx="121920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In welchem Roman von China Miéville müssen die Personen das »Nichtsehen« beherrschen?</a:t>
            </a:r>
            <a:endParaRPr lang="de-DE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  <a:p>
            <a:pPr algn="ctr"/>
            <a:endParaRPr lang="de-DE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9CA73F0-1365-6E37-1775-42A81F48D68F}"/>
              </a:ext>
            </a:extLst>
          </p:cNvPr>
          <p:cNvSpPr txBox="1"/>
          <p:nvPr/>
        </p:nvSpPr>
        <p:spPr>
          <a:xfrm flipH="1">
            <a:off x="244223" y="4329113"/>
            <a:ext cx="1160879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48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The City &amp; The City</a:t>
            </a:r>
            <a:r>
              <a:rPr lang="de-DE" sz="4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, erschienen 2009</a:t>
            </a:r>
            <a:r>
              <a:rPr lang="de-DE" sz="48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</a:t>
            </a:r>
            <a:r>
              <a:rPr lang="de-DE" sz="4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dt</a:t>
            </a:r>
            <a:r>
              <a:rPr lang="de-DE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: </a:t>
            </a:r>
            <a:r>
              <a:rPr lang="de-DE" sz="40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Die Stadt und die Stadt</a:t>
            </a:r>
            <a:r>
              <a:rPr lang="de-DE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, verfilmt 2018)</a:t>
            </a:r>
          </a:p>
        </p:txBody>
      </p:sp>
      <p:sp>
        <p:nvSpPr>
          <p:cNvPr id="10" name="Fünfeck 9">
            <a:extLst>
              <a:ext uri="{FF2B5EF4-FFF2-40B4-BE49-F238E27FC236}">
                <a16:creationId xmlns:a16="http://schemas.microsoft.com/office/drawing/2014/main" id="{B3ED3E28-CAEB-456B-7BBC-11FE413F6C9C}"/>
              </a:ext>
            </a:extLst>
          </p:cNvPr>
          <p:cNvSpPr/>
          <p:nvPr/>
        </p:nvSpPr>
        <p:spPr>
          <a:xfrm>
            <a:off x="176418" y="172643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66256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Werk</a:t>
            </a: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D49E67F-0374-442B-82C7-069D9B326E34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FA7516B-A3EA-121B-07EF-DD9217588E66}"/>
              </a:ext>
            </a:extLst>
          </p:cNvPr>
          <p:cNvSpPr txBox="1"/>
          <p:nvPr/>
        </p:nvSpPr>
        <p:spPr>
          <a:xfrm flipH="1">
            <a:off x="-2" y="1108008"/>
            <a:ext cx="121920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Wie heißt der »Space Ranger«, der in sechs Romanen von Isaac Asimov aus den 1950er Jahren unser Sonnensystem beschützt?</a:t>
            </a:r>
            <a:endParaRPr lang="de-D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  <a:p>
            <a:pPr algn="ctr"/>
            <a:endParaRPr lang="de-DE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9CA73F0-1365-6E37-1775-42A81F48D68F}"/>
              </a:ext>
            </a:extLst>
          </p:cNvPr>
          <p:cNvSpPr txBox="1"/>
          <p:nvPr/>
        </p:nvSpPr>
        <p:spPr>
          <a:xfrm flipH="1">
            <a:off x="244223" y="4885296"/>
            <a:ext cx="1160879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4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David »Lucky« Starr</a:t>
            </a:r>
            <a:endParaRPr lang="de-DE" sz="40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10" name="Fünfeck 9">
            <a:extLst>
              <a:ext uri="{FF2B5EF4-FFF2-40B4-BE49-F238E27FC236}">
                <a16:creationId xmlns:a16="http://schemas.microsoft.com/office/drawing/2014/main" id="{B3ED3E28-CAEB-456B-7BBC-11FE413F6C9C}"/>
              </a:ext>
            </a:extLst>
          </p:cNvPr>
          <p:cNvSpPr/>
          <p:nvPr/>
        </p:nvSpPr>
        <p:spPr>
          <a:xfrm>
            <a:off x="176418" y="172643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08375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Werk</a:t>
            </a: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D49E67F-0374-442B-82C7-069D9B326E34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FA7516B-A3EA-121B-07EF-DD9217588E66}"/>
              </a:ext>
            </a:extLst>
          </p:cNvPr>
          <p:cNvSpPr txBox="1"/>
          <p:nvPr/>
        </p:nvSpPr>
        <p:spPr>
          <a:xfrm flipH="1">
            <a:off x="-2" y="646090"/>
            <a:ext cx="121920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Wer sandte mit »Astropolis« einen »künstlichen Planeten« </a:t>
            </a:r>
            <a:b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</a:b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in die Weiten des Weltalls?</a:t>
            </a:r>
            <a:endParaRPr lang="de-DE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  <a:p>
            <a:pPr algn="ctr"/>
            <a:endParaRPr lang="de-DE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9CA73F0-1365-6E37-1775-42A81F48D68F}"/>
              </a:ext>
            </a:extLst>
          </p:cNvPr>
          <p:cNvSpPr txBox="1"/>
          <p:nvPr/>
        </p:nvSpPr>
        <p:spPr>
          <a:xfrm flipH="1">
            <a:off x="-1" y="4593068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5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Mark Brandis </a:t>
            </a:r>
            <a:r>
              <a:rPr lang="de-DE" sz="4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(in Band 19, </a:t>
            </a:r>
            <a:r>
              <a:rPr lang="de-DE" sz="44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Astropolis</a:t>
            </a:r>
            <a:r>
              <a:rPr lang="de-DE" sz="4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)</a:t>
            </a:r>
            <a:endParaRPr lang="de-DE" sz="40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10" name="Fünfeck 9">
            <a:extLst>
              <a:ext uri="{FF2B5EF4-FFF2-40B4-BE49-F238E27FC236}">
                <a16:creationId xmlns:a16="http://schemas.microsoft.com/office/drawing/2014/main" id="{B3ED3E28-CAEB-456B-7BBC-11FE413F6C9C}"/>
              </a:ext>
            </a:extLst>
          </p:cNvPr>
          <p:cNvSpPr/>
          <p:nvPr/>
        </p:nvSpPr>
        <p:spPr>
          <a:xfrm>
            <a:off x="176418" y="172643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3423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Film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244221" y="732397"/>
            <a:ext cx="116087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Welcher Schauspieler spielte die Hauptrolle in der amerikanischen Erfolgsserie </a:t>
            </a:r>
            <a:r>
              <a:rPr lang="de-DE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Mork</a:t>
            </a:r>
            <a:r>
              <a:rPr lang="de-DE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vom Ork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?</a:t>
            </a:r>
            <a:endParaRPr lang="de-DE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244221" y="4949945"/>
            <a:ext cx="11608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5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Robin Williams</a:t>
            </a:r>
            <a:endParaRPr lang="de-DE" sz="44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24C1A8ED-6007-479F-A824-B240E7039A26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70D4A287-CDCA-B19C-F1B4-4124C07C55B9}"/>
              </a:ext>
            </a:extLst>
          </p:cNvPr>
          <p:cNvSpPr/>
          <p:nvPr/>
        </p:nvSpPr>
        <p:spPr>
          <a:xfrm>
            <a:off x="176418" y="14376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0179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662863D-A88C-4134-BBF6-4BF182F476D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Teilnehmer an der Phantasten-Olympiade</a:t>
            </a:r>
          </a:p>
        </p:txBody>
      </p:sp>
      <p:graphicFrame>
        <p:nvGraphicFramePr>
          <p:cNvPr id="2" name="Tabelle 13">
            <a:extLst>
              <a:ext uri="{FF2B5EF4-FFF2-40B4-BE49-F238E27FC236}">
                <a16:creationId xmlns:a16="http://schemas.microsoft.com/office/drawing/2014/main" id="{1017DBF2-5A8E-B608-99BA-CEB52C915DDE}"/>
              </a:ext>
            </a:extLst>
          </p:cNvPr>
          <p:cNvGraphicFramePr>
            <a:graphicFrameLocks noGrp="1"/>
          </p:cNvGraphicFramePr>
          <p:nvPr/>
        </p:nvGraphicFramePr>
        <p:xfrm>
          <a:off x="410003" y="952261"/>
          <a:ext cx="9612000" cy="5608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27172622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3519309062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1944180496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3605508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8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Teilnehmer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Plus-Punkte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Minus-Punkte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Gesamt-</a:t>
                      </a:r>
                      <a:r>
                        <a:rPr lang="de-DE" sz="2800" b="1" cap="none" spc="0" dirty="0" err="1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punktzahl</a:t>
                      </a:r>
                      <a:endParaRPr lang="de-DE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44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023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68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923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867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770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071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082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13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735224"/>
                  </a:ext>
                </a:extLst>
              </a:tr>
            </a:tbl>
          </a:graphicData>
        </a:graphic>
      </p:graphicFrame>
      <p:pic>
        <p:nvPicPr>
          <p:cNvPr id="4" name="Grafik 3" descr="Ein Bild, das Druckanzug, Kleidung, Person enthält.&#10;&#10;Automatisch generierte Beschreibung">
            <a:extLst>
              <a:ext uri="{FF2B5EF4-FFF2-40B4-BE49-F238E27FC236}">
                <a16:creationId xmlns:a16="http://schemas.microsoft.com/office/drawing/2014/main" id="{A04566CC-2F21-5037-3A6F-B9A56B402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022" y="3790522"/>
            <a:ext cx="2467319" cy="30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6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Film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0" y="702076"/>
            <a:ext cx="121919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Von welchem Film des Regisseurs Alfred Hitchcock wurde der SF-Film </a:t>
            </a:r>
            <a:r>
              <a:rPr lang="de-DE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Lifepod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  <a:r>
              <a:rPr lang="de-DE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(dt. </a:t>
            </a:r>
            <a:r>
              <a:rPr lang="de-DE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Die Terrorkapsel</a:t>
            </a:r>
            <a:r>
              <a:rPr lang="de-DE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) 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inspiriert, der fünfzig Jahre später erschien?</a:t>
            </a:r>
            <a:endParaRPr lang="de-DE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244224" y="4960044"/>
            <a:ext cx="1160879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4800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Lifeboat</a:t>
            </a:r>
            <a:r>
              <a:rPr lang="de-DE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(1943)          (dt. als: </a:t>
            </a:r>
            <a:r>
              <a:rPr lang="de-DE" sz="40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Das Rettungsboot</a:t>
            </a:r>
            <a:r>
              <a:rPr lang="de-DE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)</a:t>
            </a:r>
            <a:endParaRPr lang="de-DE" sz="32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7E6238F-91FC-4389-A22D-A44033BC61E5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88BCBE79-3255-4B44-6A21-A123A3BDB4D3}"/>
              </a:ext>
            </a:extLst>
          </p:cNvPr>
          <p:cNvSpPr/>
          <p:nvPr/>
        </p:nvSpPr>
        <p:spPr>
          <a:xfrm>
            <a:off x="176418" y="14376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068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Film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244222" y="984878"/>
            <a:ext cx="1160879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Welcher der vier genannten Filme stammt nicht aus der DDR?</a:t>
            </a:r>
          </a:p>
          <a:p>
            <a:pPr algn="ctr"/>
            <a:r>
              <a:rPr lang="de-DE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Im Staub der Sterne         Start zur Kassiopeia</a:t>
            </a:r>
          </a:p>
          <a:p>
            <a:pPr algn="ctr"/>
            <a:r>
              <a:rPr lang="de-DE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Der schweigende Stern                     </a:t>
            </a:r>
            <a:r>
              <a:rPr lang="de-DE" sz="4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Eolomea</a:t>
            </a:r>
            <a:endParaRPr lang="de-DE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  <a:p>
            <a:pPr algn="ctr"/>
            <a:endParaRPr lang="de-DE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-1" y="4985182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  <a:endParaRPr lang="de-DE" sz="4800" b="1" i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  <a:p>
            <a:pPr algn="ctr"/>
            <a:r>
              <a:rPr lang="de-DE" sz="54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Start zur Kassiopeia </a:t>
            </a:r>
            <a:r>
              <a:rPr lang="de-DE" sz="4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(Sowjetunion 1974)</a:t>
            </a:r>
            <a:endParaRPr lang="de-DE" sz="54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D6C6F48-E05E-4330-BCC9-034E26D1A08B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D2957E0C-C6F2-C116-25CF-C5AB3438AB67}"/>
              </a:ext>
            </a:extLst>
          </p:cNvPr>
          <p:cNvSpPr/>
          <p:nvPr/>
        </p:nvSpPr>
        <p:spPr>
          <a:xfrm>
            <a:off x="176418" y="14376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8282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Film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-1" y="796089"/>
            <a:ext cx="12191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Welcher Antikriegsfilm von 1936 beruht auf einem Roman </a:t>
            </a:r>
            <a:b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</a:b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von H.G. Wells?</a:t>
            </a:r>
            <a:endParaRPr lang="de-DE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-2" y="4553150"/>
            <a:ext cx="121920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en-US" sz="48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Things to Come </a:t>
            </a:r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(dt. </a:t>
            </a:r>
            <a:r>
              <a:rPr lang="en-US" sz="40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Was </a:t>
            </a:r>
            <a:r>
              <a:rPr lang="en-US" sz="4000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kommen</a:t>
            </a:r>
            <a:r>
              <a:rPr lang="en-US" sz="40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wird</a:t>
            </a:r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)</a:t>
            </a:r>
            <a:r>
              <a:rPr lang="en-US" sz="48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</a:t>
            </a:r>
            <a:r>
              <a:rPr lang="en-US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nach</a:t>
            </a:r>
            <a:r>
              <a:rPr 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dem Roman </a:t>
            </a:r>
            <a:r>
              <a:rPr lang="en-US" sz="36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The Shape of Things to Come</a:t>
            </a:r>
            <a:r>
              <a:rPr 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, 1933)</a:t>
            </a:r>
            <a:endParaRPr lang="de-DE" sz="32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15F2605-14C6-4AD2-A212-AA645638FF3D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B3389F14-63EB-AF3B-F2A7-444D00C3DE76}"/>
              </a:ext>
            </a:extLst>
          </p:cNvPr>
          <p:cNvSpPr/>
          <p:nvPr/>
        </p:nvSpPr>
        <p:spPr>
          <a:xfrm>
            <a:off x="176418" y="14376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5621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Film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0" y="829566"/>
            <a:ext cx="12192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In welcher verwandtschaftlichen Beziehung stehen </a:t>
            </a:r>
            <a:r>
              <a:rPr lang="de-DE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Director</a:t>
            </a:r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of </a:t>
            </a:r>
            <a:r>
              <a:rPr lang="de-DE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Choreography</a:t>
            </a:r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and Puppet Movement Cheryl </a:t>
            </a:r>
            <a:r>
              <a:rPr lang="de-DE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McFadden</a:t>
            </a:r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von </a:t>
            </a:r>
            <a:r>
              <a:rPr lang="de-DE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Die Reise ins Labyrinth </a:t>
            </a:r>
            <a:br>
              <a:rPr lang="de-DE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</a:br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und Schauspielerin Gates </a:t>
            </a:r>
            <a:r>
              <a:rPr lang="de-DE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McFadden</a:t>
            </a:r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aus der Serie</a:t>
            </a:r>
            <a:b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</a:br>
            <a:r>
              <a:rPr lang="de-DE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Raumschiff Enterprise: Das nächste Jahrhundert</a:t>
            </a:r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?</a:t>
            </a:r>
            <a:endParaRPr lang="de-DE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0" y="4764309"/>
            <a:ext cx="1219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3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Es ist dieselbe Person: Cheryl Gates </a:t>
            </a:r>
            <a:r>
              <a:rPr lang="de-DE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McFadden</a:t>
            </a:r>
            <a:r>
              <a:rPr lang="de-DE" sz="3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nennt sich Cheryl als Choreographin und Gates als Schauspielerin</a:t>
            </a:r>
            <a:endParaRPr lang="de-DE" sz="3600" b="1" i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C5CC0432-C987-4CF6-8DFC-7282291470F8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C83A48C4-5F7D-5027-318A-12BCF56EEBC8}"/>
              </a:ext>
            </a:extLst>
          </p:cNvPr>
          <p:cNvSpPr/>
          <p:nvPr/>
        </p:nvSpPr>
        <p:spPr>
          <a:xfrm>
            <a:off x="176418" y="14376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3879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Film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244222" y="786748"/>
            <a:ext cx="1160879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In welcher SF-TV-Serie hatten sowohl Patrick </a:t>
            </a:r>
            <a:r>
              <a:rPr lang="de-DE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Macnee</a:t>
            </a:r>
            <a:r>
              <a:rPr lang="de-DE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(</a:t>
            </a:r>
            <a:r>
              <a:rPr lang="de-DE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The Avengers</a:t>
            </a:r>
            <a:r>
              <a:rPr lang="de-DE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), Ray </a:t>
            </a:r>
            <a:r>
              <a:rPr lang="de-DE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Milland</a:t>
            </a:r>
            <a:r>
              <a:rPr lang="de-DE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(</a:t>
            </a:r>
            <a:r>
              <a:rPr lang="de-DE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Bei Anruf Mord</a:t>
            </a:r>
            <a:r>
              <a:rPr lang="de-DE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) als auch Tanz-Altmeister Fred Astaire Gastauftritte</a:t>
            </a:r>
            <a:endParaRPr lang="de-DE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244222" y="4569345"/>
            <a:ext cx="1160879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48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Kampfstern Galactica TOS </a:t>
            </a:r>
            <a:br>
              <a:rPr lang="de-DE" sz="48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</a:br>
            <a:r>
              <a:rPr lang="de-DE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(Episoden 15/16 , 2/3 und 17)</a:t>
            </a:r>
            <a:endParaRPr lang="de-DE" sz="36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88FF9F2-0A02-4685-ABD9-CF34B73A0274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B1661F23-D4F7-7551-A39D-A9E2019F12D1}"/>
              </a:ext>
            </a:extLst>
          </p:cNvPr>
          <p:cNvSpPr/>
          <p:nvPr/>
        </p:nvSpPr>
        <p:spPr>
          <a:xfrm>
            <a:off x="176418" y="14376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8144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Film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-9428" y="786751"/>
            <a:ext cx="121919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Wie viele </a:t>
            </a:r>
            <a:r>
              <a:rPr lang="de-DE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Dr.-Mabuse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-Filme </a:t>
            </a:r>
            <a:b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</a:b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drehte Fritz Lang?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234796" y="3553944"/>
            <a:ext cx="116087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5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Drei:     </a:t>
            </a:r>
            <a:r>
              <a:rPr lang="de-DE" sz="44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Dr. Mabuse, der Spieler </a:t>
            </a:r>
            <a:r>
              <a:rPr lang="de-DE" sz="4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(1922)</a:t>
            </a:r>
          </a:p>
          <a:p>
            <a:pPr algn="ctr"/>
            <a:r>
              <a:rPr lang="de-DE" sz="4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    </a:t>
            </a:r>
            <a:r>
              <a:rPr lang="de-DE" sz="44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Das Testament des Dr. Mabuse </a:t>
            </a:r>
            <a:r>
              <a:rPr lang="de-DE" sz="4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(1933)</a:t>
            </a:r>
          </a:p>
          <a:p>
            <a:pPr algn="ctr"/>
            <a:r>
              <a:rPr lang="de-DE" sz="4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    </a:t>
            </a:r>
            <a:r>
              <a:rPr lang="de-DE" sz="44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Die 1000 Augen des Dr. Mabuse </a:t>
            </a:r>
            <a:r>
              <a:rPr lang="de-DE" sz="4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(1960)</a:t>
            </a: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2E12915-1608-42DC-9027-596B9B368AAF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7B2983AA-41E7-FCA9-C226-7AE5E6EA9A2C}"/>
              </a:ext>
            </a:extLst>
          </p:cNvPr>
          <p:cNvSpPr/>
          <p:nvPr/>
        </p:nvSpPr>
        <p:spPr>
          <a:xfrm>
            <a:off x="176418" y="14376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4976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Film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244223" y="694277"/>
            <a:ext cx="1160879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Space </a:t>
            </a:r>
            <a:r>
              <a:rPr lang="de-DE" sz="4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is</a:t>
            </a:r>
            <a:r>
              <a:rPr lang="de-DE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the Place </a:t>
            </a:r>
            <a:r>
              <a:rPr lang="de-DE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(1974) ist ein SF-Film, welchen zwei der folgenden Genres könnte man ihn noch zuordnen?</a:t>
            </a:r>
          </a:p>
          <a:p>
            <a:pPr algn="ctr"/>
            <a:r>
              <a:rPr lang="de-DE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(A) Krimi          (B) Musikfilm           (C) Horror </a:t>
            </a:r>
          </a:p>
          <a:p>
            <a:pPr algn="ctr"/>
            <a:r>
              <a:rPr lang="de-DE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(D) Blaxploitation    (E) Komödie    (F) Erotik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0" y="5187057"/>
            <a:ext cx="12192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en-US" sz="4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(B) Musikfilm und (D) Blaxploitation</a:t>
            </a:r>
            <a:endParaRPr lang="de-DE" sz="3600" b="1" i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A311AA8-C0B1-4CAD-90C5-8AAAA535441F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0A6FB87F-5541-CD83-599C-B7B3DFE67537}"/>
              </a:ext>
            </a:extLst>
          </p:cNvPr>
          <p:cNvSpPr/>
          <p:nvPr/>
        </p:nvSpPr>
        <p:spPr>
          <a:xfrm>
            <a:off x="176418" y="14376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0386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Film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0" y="719558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In welchem SF-Film ist Sean Connery cooler gekleidet als Sacha Baron Cohen in </a:t>
            </a:r>
            <a:r>
              <a:rPr lang="de-DE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Borat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244224" y="4668852"/>
            <a:ext cx="1160879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en-US" sz="4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in </a:t>
            </a:r>
            <a:r>
              <a:rPr lang="en-US" sz="4800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Zardoz</a:t>
            </a:r>
            <a:r>
              <a:rPr lang="en-US" sz="4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(John Boorman, 1974)</a:t>
            </a:r>
            <a:endParaRPr lang="de-DE" sz="4800" b="1" i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A311AA8-C0B1-4CAD-90C5-8AAAA535441F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723E6607-17B6-FF27-2A5C-06555C3D0397}"/>
              </a:ext>
            </a:extLst>
          </p:cNvPr>
          <p:cNvSpPr/>
          <p:nvPr/>
        </p:nvSpPr>
        <p:spPr>
          <a:xfrm>
            <a:off x="176418" y="14376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9</a:t>
            </a:r>
          </a:p>
        </p:txBody>
      </p:sp>
      <p:pic>
        <p:nvPicPr>
          <p:cNvPr id="8" name="Grafik 7" descr="Ein Bild, das Person, Muskel, Menschliches Gesicht, Magen enthält.&#10;&#10;Automatisch generierte Beschreibung">
            <a:extLst>
              <a:ext uri="{FF2B5EF4-FFF2-40B4-BE49-F238E27FC236}">
                <a16:creationId xmlns:a16="http://schemas.microsoft.com/office/drawing/2014/main" id="{71F14AC3-B2C3-1FAB-8494-901F4528D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71" y="3992112"/>
            <a:ext cx="975427" cy="2722122"/>
          </a:xfrm>
          <a:prstGeom prst="rect">
            <a:avLst/>
          </a:prstGeom>
        </p:spPr>
      </p:pic>
      <p:pic>
        <p:nvPicPr>
          <p:cNvPr id="10" name="Grafik 9" descr="Ein Bild, das Person, Kleidung, Schenkel, Magen enthält.&#10;&#10;Automatisch generierte Beschreibung">
            <a:extLst>
              <a:ext uri="{FF2B5EF4-FFF2-40B4-BE49-F238E27FC236}">
                <a16:creationId xmlns:a16="http://schemas.microsoft.com/office/drawing/2014/main" id="{A0F00B7F-6D8C-F9F6-1DE2-FE033715EE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546" y="4025894"/>
            <a:ext cx="1813471" cy="268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9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Film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244223" y="786748"/>
            <a:ext cx="1160879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Wie viele Filme umfasst die Franchise-Serie »Planet der Affen« bis heute?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</a:t>
            </a:r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einschließlich des Remakes von Tim Burton, ohne den im Mai erscheinenden Film)</a:t>
            </a:r>
            <a:endParaRPr lang="de-DE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291603" y="4458913"/>
            <a:ext cx="1160879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lvl="0" algn="ctr"/>
            <a:r>
              <a:rPr lang="de-DE" sz="4800" b="1" dirty="0">
                <a:solidFill>
                  <a:srgbClr val="32C7A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Neun</a:t>
            </a:r>
            <a:r>
              <a:rPr lang="de-DE" sz="5400" b="1" dirty="0">
                <a:solidFill>
                  <a:srgbClr val="32C7A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  <a:r>
              <a:rPr lang="de-DE" sz="4400" b="1" dirty="0">
                <a:solidFill>
                  <a:srgbClr val="32C7A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(fünf in der Originalserie, ein Remake und drei Neuverfilmungen)</a:t>
            </a:r>
            <a:endParaRPr lang="en-US" sz="4400" b="1" dirty="0">
              <a:solidFill>
                <a:srgbClr val="32C7A9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A311AA8-C0B1-4CAD-90C5-8AAAA535441F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EDA6BF1A-D900-959F-F510-F24391691FC3}"/>
              </a:ext>
            </a:extLst>
          </p:cNvPr>
          <p:cNvSpPr/>
          <p:nvPr/>
        </p:nvSpPr>
        <p:spPr>
          <a:xfrm>
            <a:off x="176418" y="172643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4556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Film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0" y="786748"/>
            <a:ext cx="12192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Von welcher dieser Fernsehserien wurden </a:t>
            </a:r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nicht</a:t>
            </a:r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alle Episoden synchronisiert im deutschen Free-TV gezeigt?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(A) </a:t>
            </a:r>
            <a:r>
              <a:rPr lang="de-DE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Planet der Affen </a:t>
            </a:r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(ab 1974)</a:t>
            </a:r>
            <a:r>
              <a:rPr lang="de-DE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    (B) </a:t>
            </a:r>
            <a:r>
              <a:rPr lang="de-DE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Buck Rogers </a:t>
            </a:r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(ab 1979)</a:t>
            </a:r>
            <a:endParaRPr lang="de-DE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(C) </a:t>
            </a:r>
            <a:r>
              <a:rPr lang="de-DE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Farscape</a:t>
            </a:r>
            <a:r>
              <a:rPr lang="de-DE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(ab 1999)</a:t>
            </a:r>
            <a:r>
              <a:rPr lang="de-DE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      (D) </a:t>
            </a:r>
            <a:r>
              <a:rPr lang="de-DE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Battlestar Galactica </a:t>
            </a:r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(ab 2003)</a:t>
            </a:r>
            <a:endParaRPr lang="de-DE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291603" y="5081084"/>
            <a:ext cx="1160879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lvl="0" algn="ctr"/>
            <a:r>
              <a:rPr lang="de-DE" sz="4800" b="1" i="1" dirty="0" err="1">
                <a:solidFill>
                  <a:srgbClr val="32C7A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Farscape</a:t>
            </a:r>
            <a:r>
              <a:rPr lang="de-DE" sz="4800" b="1" dirty="0">
                <a:solidFill>
                  <a:srgbClr val="32C7A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  <a:r>
              <a:rPr lang="de-DE" sz="3600" b="1" dirty="0">
                <a:solidFill>
                  <a:srgbClr val="32C7A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(Staffel 4 wurde nicht mehr synchronisiert)</a:t>
            </a:r>
            <a:endParaRPr lang="en-US" sz="4400" b="1" dirty="0">
              <a:solidFill>
                <a:srgbClr val="32C7A9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A311AA8-C0B1-4CAD-90C5-8AAAA535441F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EDA6BF1A-D900-959F-F510-F24391691FC3}"/>
              </a:ext>
            </a:extLst>
          </p:cNvPr>
          <p:cNvSpPr/>
          <p:nvPr/>
        </p:nvSpPr>
        <p:spPr>
          <a:xfrm>
            <a:off x="176418" y="172643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7973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662863D-A88C-4134-BBF6-4BF182F476D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Teilnehmer an der Phantasten-Olympiade</a:t>
            </a:r>
          </a:p>
        </p:txBody>
      </p:sp>
      <p:graphicFrame>
        <p:nvGraphicFramePr>
          <p:cNvPr id="2" name="Tabelle 13">
            <a:extLst>
              <a:ext uri="{FF2B5EF4-FFF2-40B4-BE49-F238E27FC236}">
                <a16:creationId xmlns:a16="http://schemas.microsoft.com/office/drawing/2014/main" id="{1017DBF2-5A8E-B608-99BA-CEB52C915DDE}"/>
              </a:ext>
            </a:extLst>
          </p:cNvPr>
          <p:cNvGraphicFramePr>
            <a:graphicFrameLocks noGrp="1"/>
          </p:cNvGraphicFramePr>
          <p:nvPr/>
        </p:nvGraphicFramePr>
        <p:xfrm>
          <a:off x="410003" y="952261"/>
          <a:ext cx="9972000" cy="5608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16000">
                  <a:extLst>
                    <a:ext uri="{9D8B030D-6E8A-4147-A177-3AD203B41FA5}">
                      <a16:colId xmlns:a16="http://schemas.microsoft.com/office/drawing/2014/main" val="127172622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val="3519309062"/>
                    </a:ext>
                  </a:extLst>
                </a:gridCol>
                <a:gridCol w="2052000">
                  <a:extLst>
                    <a:ext uri="{9D8B030D-6E8A-4147-A177-3AD203B41FA5}">
                      <a16:colId xmlns:a16="http://schemas.microsoft.com/office/drawing/2014/main" val="1944180496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3605508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8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Teilnehmer</a:t>
                      </a:r>
                      <a:br>
                        <a:rPr lang="de-DE" sz="28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</a:br>
                      <a:r>
                        <a:rPr lang="de-DE" sz="20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am 15.4.24</a:t>
                      </a:r>
                      <a:endParaRPr lang="de-DE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Plus-Punkte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Minus-Punkte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Gesamt-</a:t>
                      </a:r>
                      <a:r>
                        <a:rPr lang="de-DE" sz="2800" b="1" cap="none" spc="0" dirty="0" err="1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punktzahl</a:t>
                      </a:r>
                      <a:endParaRPr lang="de-DE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44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FFFF00"/>
                          </a:solidFill>
                        </a:rPr>
                        <a:t>Christian (</a:t>
                      </a:r>
                      <a:r>
                        <a:rPr lang="de-DE" sz="2800" dirty="0" err="1">
                          <a:solidFill>
                            <a:srgbClr val="FFFF00"/>
                          </a:solidFill>
                        </a:rPr>
                        <a:t>ztw</a:t>
                      </a:r>
                      <a:r>
                        <a:rPr lang="de-DE" sz="2800" dirty="0">
                          <a:solidFill>
                            <a:srgbClr val="FFFF00"/>
                          </a:solidFill>
                        </a:rPr>
                        <a:t>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err="1">
                          <a:solidFill>
                            <a:srgbClr val="FFFF00"/>
                          </a:solidFill>
                        </a:rPr>
                        <a:t>ll</a:t>
                      </a:r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FFFF00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FFFF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023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FFFF00"/>
                          </a:solidFill>
                        </a:rPr>
                        <a:t>Jürgen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err="1">
                          <a:solidFill>
                            <a:srgbClr val="FFFF00"/>
                          </a:solidFill>
                        </a:rPr>
                        <a:t>lllll</a:t>
                      </a:r>
                      <a:r>
                        <a:rPr lang="de-DE" sz="28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FFFF00"/>
                          </a:solidFill>
                        </a:rPr>
                        <a:t>lllll</a:t>
                      </a:r>
                      <a:r>
                        <a:rPr lang="de-DE" sz="28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FFFF00"/>
                          </a:solidFill>
                        </a:rPr>
                        <a:t>lll</a:t>
                      </a:r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err="1">
                          <a:solidFill>
                            <a:srgbClr val="FFFF00"/>
                          </a:solidFill>
                        </a:rPr>
                        <a:t>lllll</a:t>
                      </a:r>
                      <a:r>
                        <a:rPr lang="de-DE" sz="28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FFFF00"/>
                          </a:solidFill>
                        </a:rPr>
                        <a:t>lll</a:t>
                      </a:r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FFFF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68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FFFF00"/>
                          </a:solidFill>
                        </a:rPr>
                        <a:t>Klaus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err="1">
                          <a:solidFill>
                            <a:srgbClr val="FFFF00"/>
                          </a:solidFill>
                        </a:rPr>
                        <a:t>llllI</a:t>
                      </a:r>
                      <a:r>
                        <a:rPr lang="de-DE" sz="28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FFFF00"/>
                          </a:solidFill>
                        </a:rPr>
                        <a:t>IlIIl</a:t>
                      </a:r>
                      <a:r>
                        <a:rPr lang="de-DE" sz="28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FFFF00"/>
                          </a:solidFill>
                        </a:rPr>
                        <a:t>lllll</a:t>
                      </a:r>
                      <a:r>
                        <a:rPr lang="de-DE" sz="28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FFFF00"/>
                          </a:solidFill>
                        </a:rPr>
                        <a:t>lllll</a:t>
                      </a:r>
                      <a:r>
                        <a:rPr lang="de-DE" sz="28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FFFF00"/>
                          </a:solidFill>
                        </a:rPr>
                        <a:t>lllll</a:t>
                      </a:r>
                      <a:r>
                        <a:rPr lang="de-DE" sz="28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FFFF00"/>
                          </a:solidFill>
                        </a:rPr>
                        <a:t>llll</a:t>
                      </a:r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err="1">
                          <a:solidFill>
                            <a:srgbClr val="FFFF00"/>
                          </a:solidFill>
                        </a:rPr>
                        <a:t>lllll</a:t>
                      </a:r>
                      <a:r>
                        <a:rPr lang="de-DE" sz="2800" dirty="0">
                          <a:solidFill>
                            <a:srgbClr val="FFFF00"/>
                          </a:solidFill>
                        </a:rPr>
                        <a:t> 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FFFF00"/>
                          </a:solidFill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923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FFFF00"/>
                          </a:solidFill>
                        </a:rPr>
                        <a:t>Marcus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err="1">
                          <a:solidFill>
                            <a:srgbClr val="FFFF00"/>
                          </a:solidFill>
                        </a:rPr>
                        <a:t>llll</a:t>
                      </a:r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FFFF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867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FFFF00"/>
                          </a:solidFill>
                        </a:rPr>
                        <a:t>Chris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err="1">
                          <a:solidFill>
                            <a:srgbClr val="FFFF00"/>
                          </a:solidFill>
                        </a:rPr>
                        <a:t>lllll</a:t>
                      </a:r>
                      <a:r>
                        <a:rPr lang="de-DE" sz="28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FFFF00"/>
                          </a:solidFill>
                        </a:rPr>
                        <a:t>lllll</a:t>
                      </a:r>
                      <a:r>
                        <a:rPr lang="de-DE" sz="28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FFFF00"/>
                          </a:solidFill>
                        </a:rPr>
                        <a:t>ll</a:t>
                      </a:r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err="1">
                          <a:solidFill>
                            <a:srgbClr val="FFFF00"/>
                          </a:solidFill>
                        </a:rPr>
                        <a:t>lll</a:t>
                      </a:r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FFFF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770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FFFF00"/>
                          </a:solidFill>
                        </a:rPr>
                        <a:t>Michael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err="1">
                          <a:solidFill>
                            <a:srgbClr val="FFFF00"/>
                          </a:solidFill>
                        </a:rPr>
                        <a:t>lllll</a:t>
                      </a:r>
                      <a:r>
                        <a:rPr lang="de-DE" sz="28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FFFF00"/>
                          </a:solidFill>
                        </a:rPr>
                        <a:t>lllll</a:t>
                      </a:r>
                      <a:r>
                        <a:rPr lang="de-DE" sz="2800" dirty="0">
                          <a:solidFill>
                            <a:srgbClr val="FFFF00"/>
                          </a:solidFill>
                        </a:rPr>
                        <a:t> 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err="1">
                          <a:solidFill>
                            <a:srgbClr val="FFFF00"/>
                          </a:solidFill>
                        </a:rPr>
                        <a:t>llll</a:t>
                      </a:r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FFFF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071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FFFF00"/>
                          </a:solidFill>
                        </a:rPr>
                        <a:t>Karl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err="1">
                          <a:solidFill>
                            <a:srgbClr val="FFFF00"/>
                          </a:solidFill>
                        </a:rPr>
                        <a:t>lll</a:t>
                      </a:r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err="1">
                          <a:solidFill>
                            <a:srgbClr val="FFFF00"/>
                          </a:solidFill>
                        </a:rPr>
                        <a:t>ll</a:t>
                      </a:r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FFFF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082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FFFF00"/>
                          </a:solidFill>
                        </a:rPr>
                        <a:t>Markus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err="1">
                          <a:solidFill>
                            <a:srgbClr val="FFFF00"/>
                          </a:solidFill>
                        </a:rPr>
                        <a:t>llll</a:t>
                      </a:r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FFFF00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FFFF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13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FFFF00"/>
                          </a:solidFill>
                        </a:rPr>
                        <a:t>Walter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FFFF00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FFFF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735224"/>
                  </a:ext>
                </a:extLst>
              </a:tr>
            </a:tbl>
          </a:graphicData>
        </a:graphic>
      </p:graphicFrame>
      <p:pic>
        <p:nvPicPr>
          <p:cNvPr id="4" name="Grafik 3" descr="Ein Bild, das Druckanzug, Kleidung, Person enthält.&#10;&#10;Automatisch generierte Beschreibung">
            <a:extLst>
              <a:ext uri="{FF2B5EF4-FFF2-40B4-BE49-F238E27FC236}">
                <a16:creationId xmlns:a16="http://schemas.microsoft.com/office/drawing/2014/main" id="{A04566CC-2F21-5037-3A6F-B9A56B402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022" y="3790522"/>
            <a:ext cx="2467319" cy="30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9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Film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0" y="786748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6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Welche überaus erfolgreiche Science-Fiction-Miniserie, in der auch Uwe Ochsenknecht auftritt, produzierte der amerikanische </a:t>
            </a:r>
            <a:r>
              <a:rPr kumimoji="0" lang="de-DE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SciFi</a:t>
            </a:r>
            <a:r>
              <a: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Channel anno 2000?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0" y="4609745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lvl="0" algn="ctr"/>
            <a:r>
              <a:rPr lang="de-DE" sz="4800" b="1" i="1" dirty="0">
                <a:solidFill>
                  <a:srgbClr val="32C7A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Frank </a:t>
            </a:r>
            <a:r>
              <a:rPr lang="de-DE" sz="4800" b="1" i="1" dirty="0" err="1">
                <a:solidFill>
                  <a:srgbClr val="32C7A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Herbert's</a:t>
            </a:r>
            <a:r>
              <a:rPr lang="de-DE" sz="4800" b="1" i="1" dirty="0">
                <a:solidFill>
                  <a:srgbClr val="32C7A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Dune</a:t>
            </a:r>
            <a:r>
              <a:rPr lang="de-DE" sz="4800" b="1" dirty="0">
                <a:solidFill>
                  <a:srgbClr val="32C7A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  <a:br>
              <a:rPr lang="de-DE" sz="4800" b="1" dirty="0">
                <a:solidFill>
                  <a:srgbClr val="32C7A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</a:br>
            <a:r>
              <a:rPr lang="de-DE" sz="3600" b="1" dirty="0">
                <a:solidFill>
                  <a:srgbClr val="32C7A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(Uwe Ochsenknecht spielt den Fremen-Anführer </a:t>
            </a:r>
            <a:r>
              <a:rPr lang="de-DE" sz="3600" b="1" dirty="0" err="1">
                <a:solidFill>
                  <a:srgbClr val="32C7A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Stilgar</a:t>
            </a:r>
            <a:r>
              <a:rPr lang="de-DE" sz="3600" b="1" dirty="0">
                <a:solidFill>
                  <a:srgbClr val="32C7A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)</a:t>
            </a:r>
            <a:endParaRPr lang="en-US" sz="4400" b="1" dirty="0">
              <a:solidFill>
                <a:srgbClr val="32C7A9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A311AA8-C0B1-4CAD-90C5-8AAAA535441F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EDA6BF1A-D900-959F-F510-F24391691FC3}"/>
              </a:ext>
            </a:extLst>
          </p:cNvPr>
          <p:cNvSpPr/>
          <p:nvPr/>
        </p:nvSpPr>
        <p:spPr>
          <a:xfrm>
            <a:off x="176418" y="172643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084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Film</a:t>
            </a: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D49E67F-0374-442B-82C7-069D9B326E34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FA7516B-A3EA-121B-07EF-DD9217588E66}"/>
              </a:ext>
            </a:extLst>
          </p:cNvPr>
          <p:cNvSpPr txBox="1"/>
          <p:nvPr/>
        </p:nvSpPr>
        <p:spPr>
          <a:xfrm flipH="1">
            <a:off x="-2" y="646090"/>
            <a:ext cx="1219200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Die Schauspielerin Michelle Forbes spielte in mehreren SF-Serien: </a:t>
            </a:r>
            <a:b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</a:br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In </a:t>
            </a:r>
            <a:r>
              <a:rPr lang="de-DE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Star Trek: The Next Generation </a:t>
            </a:r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einen Fähnrich </a:t>
            </a:r>
            <a:b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</a:br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und in </a:t>
            </a:r>
            <a:r>
              <a:rPr lang="de-DE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Star Trek: Picard</a:t>
            </a:r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einen Commander. </a:t>
            </a:r>
            <a:b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</a:br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In welcher Serie spielte Sie einen Admiral?</a:t>
            </a:r>
            <a:endParaRPr lang="de-DE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  <a:p>
            <a:pPr algn="ctr"/>
            <a:endParaRPr lang="de-DE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9CA73F0-1365-6E37-1775-42A81F48D68F}"/>
              </a:ext>
            </a:extLst>
          </p:cNvPr>
          <p:cNvSpPr txBox="1"/>
          <p:nvPr/>
        </p:nvSpPr>
        <p:spPr>
          <a:xfrm flipH="1">
            <a:off x="-1" y="4593068"/>
            <a:ext cx="1219199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4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In </a:t>
            </a:r>
            <a:r>
              <a:rPr lang="de-DE" sz="48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Battlestar Galactica </a:t>
            </a:r>
            <a:r>
              <a:rPr lang="de-DE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(Admiral Helena Cain, Befehlshaberin des Kampfsterns Pegasus)</a:t>
            </a:r>
          </a:p>
        </p:txBody>
      </p:sp>
      <p:sp>
        <p:nvSpPr>
          <p:cNvPr id="10" name="Fünfeck 9">
            <a:extLst>
              <a:ext uri="{FF2B5EF4-FFF2-40B4-BE49-F238E27FC236}">
                <a16:creationId xmlns:a16="http://schemas.microsoft.com/office/drawing/2014/main" id="{B3ED3E28-CAEB-456B-7BBC-11FE413F6C9C}"/>
              </a:ext>
            </a:extLst>
          </p:cNvPr>
          <p:cNvSpPr/>
          <p:nvPr/>
        </p:nvSpPr>
        <p:spPr>
          <a:xfrm>
            <a:off x="176418" y="172643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7450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Zitat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-1" y="897446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Aus welchem SF–Werk stammt der Begriff »Tannhäuser Tor«?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291602" y="3275377"/>
            <a:ext cx="1160879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</a:t>
            </a:r>
          </a:p>
          <a:p>
            <a:pPr algn="ctr"/>
            <a:r>
              <a:rPr lang="de-DE" sz="5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Aus dem Film </a:t>
            </a:r>
            <a:r>
              <a:rPr lang="de-DE" sz="54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Blade Runner.</a:t>
            </a:r>
          </a:p>
          <a:p>
            <a:pPr algn="ctr"/>
            <a:r>
              <a:rPr lang="de-DE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Dieser Begriff geht nicht auf P.K. Dick zurück, sondern wurde von Ridley Scott erfunden und hat seitdem in viele SF–Werke Eingang gefunden. </a:t>
            </a: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F8F2EA7-FB8A-4E08-AB31-35998EE604C1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B9E2A442-F578-A6D3-3C63-6988BF64A60C}"/>
              </a:ext>
            </a:extLst>
          </p:cNvPr>
          <p:cNvSpPr/>
          <p:nvPr/>
        </p:nvSpPr>
        <p:spPr>
          <a:xfrm>
            <a:off x="176418" y="14376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9062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Zitat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244222" y="655645"/>
            <a:ext cx="1160879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In welchem SF-Klassiker wird im amerikanischen Original die Zeiteinheit »</a:t>
            </a:r>
            <a:r>
              <a:rPr lang="de-DE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Yahren</a:t>
            </a:r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« verwendet und wie lautet die deutsche Übersetzung hierzu?</a:t>
            </a:r>
            <a:endParaRPr lang="da-DK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-2" y="3734072"/>
            <a:ext cx="1219200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48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Kampfstern Galactica</a:t>
            </a:r>
            <a:r>
              <a:rPr lang="de-DE" sz="4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.</a:t>
            </a:r>
          </a:p>
          <a:p>
            <a:pPr algn="ctr"/>
            <a:r>
              <a:rPr lang="de-DE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In der deutschen Synchronisation wird die Bezeichnung »</a:t>
            </a:r>
            <a:r>
              <a:rPr lang="de-DE" sz="4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Kahrenz</a:t>
            </a:r>
            <a:r>
              <a:rPr lang="de-DE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« verwendet</a:t>
            </a: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91924A5-DA9F-4528-893F-F808D55260A7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E7B1A5DC-F0D2-8B7C-9FD2-3AEE3DF9DD56}"/>
              </a:ext>
            </a:extLst>
          </p:cNvPr>
          <p:cNvSpPr/>
          <p:nvPr/>
        </p:nvSpPr>
        <p:spPr>
          <a:xfrm>
            <a:off x="176418" y="168212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6076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Zitat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-1" y="1034520"/>
            <a:ext cx="121919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Was ist »</a:t>
            </a:r>
            <a:r>
              <a:rPr lang="de-DE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Tralfamadore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, der Planet, </a:t>
            </a:r>
            <a:b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</a:b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von dem die Ufos kommen«?</a:t>
            </a:r>
            <a:endParaRPr lang="de-DE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0" y="4183902"/>
            <a:ext cx="1219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4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Ein fiktiver Planet, der in vielen Romanen von Kurt Vonnegut erwähnt wird</a:t>
            </a:r>
            <a:endParaRPr lang="de-DE" sz="54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7B5AAF8-A2A6-4B25-AAB2-C7DD9ABD7A86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086A5846-FDB6-C4CB-C3E2-AAA8FEA71727}"/>
              </a:ext>
            </a:extLst>
          </p:cNvPr>
          <p:cNvSpPr/>
          <p:nvPr/>
        </p:nvSpPr>
        <p:spPr>
          <a:xfrm>
            <a:off x="176418" y="168212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2947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Zitat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0" y="1022005"/>
            <a:ext cx="1219199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Welcher SF–Film trägt die wenig schmeichelhafte Bezeichnung </a:t>
            </a:r>
            <a:b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</a:b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»</a:t>
            </a:r>
            <a:r>
              <a:rPr lang="de-DE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worst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film </a:t>
            </a:r>
            <a:r>
              <a:rPr lang="de-DE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ever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  <a:r>
              <a:rPr lang="de-DE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made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«?</a:t>
            </a:r>
            <a:b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</a:b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(Harry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Medved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and Michael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Medved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,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The Golden Turkey Awards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)</a:t>
            </a:r>
            <a:endParaRPr lang="de-DE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-29951" y="4939849"/>
            <a:ext cx="12192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en-US" sz="54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Plan 9 from Outer Space </a:t>
            </a:r>
            <a:r>
              <a:rPr lang="en-US" sz="4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(Ed Wood 1959)</a:t>
            </a:r>
            <a:endParaRPr lang="de-DE" sz="72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3DAD4AA-1008-4EF3-AE72-DD65B71B81AB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0EC10268-46AF-C95F-B121-58DB051D759A}"/>
              </a:ext>
            </a:extLst>
          </p:cNvPr>
          <p:cNvSpPr/>
          <p:nvPr/>
        </p:nvSpPr>
        <p:spPr>
          <a:xfrm>
            <a:off x="176418" y="168212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9193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Zitat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-2" y="1042146"/>
            <a:ext cx="12192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Wer sagte: »Es gibt keine Nationen! Es gibt nur die Menschheit. Und wenn wir das nicht bald begreifen, wird es keine Nationen mehr geben, </a:t>
            </a:r>
            <a:br>
              <a:rPr lang="de-DE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</a:br>
            <a:r>
              <a:rPr lang="de-DE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weil es keine Menschheit mehr geben wird.«?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-2" y="5051177"/>
            <a:ext cx="1219200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4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Isaac Asimov</a:t>
            </a:r>
            <a:endParaRPr lang="de-DE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B2663AE-AB41-471B-A64D-4C519921CA9A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91A6C789-9A65-E5B2-80D1-01851CBD2B2D}"/>
              </a:ext>
            </a:extLst>
          </p:cNvPr>
          <p:cNvSpPr/>
          <p:nvPr/>
        </p:nvSpPr>
        <p:spPr>
          <a:xfrm>
            <a:off x="176418" y="168212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6664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Zitat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-2" y="784158"/>
            <a:ext cx="121920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»The ... </a:t>
            </a:r>
            <a:r>
              <a:rPr lang="de-DE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is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  <a:r>
              <a:rPr lang="de-DE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unstable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!«</a:t>
            </a:r>
          </a:p>
          <a:p>
            <a:pPr algn="ctr"/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Wessen Instabilität prangerten </a:t>
            </a:r>
            <a:b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</a:b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MIT-Studenten an?</a:t>
            </a:r>
            <a:endParaRPr lang="de-D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244224" y="4411849"/>
            <a:ext cx="1160879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4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Die der Ringwelt (Larry Niven, </a:t>
            </a:r>
            <a:r>
              <a:rPr lang="de-DE" sz="4800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Ringworld</a:t>
            </a:r>
            <a:r>
              <a:rPr lang="de-DE" sz="4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)</a:t>
            </a:r>
            <a:endParaRPr lang="de-DE" sz="36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6CCAE7B-6B52-4C32-AB60-AF79C1714C0D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ünfeck 9">
            <a:extLst>
              <a:ext uri="{FF2B5EF4-FFF2-40B4-BE49-F238E27FC236}">
                <a16:creationId xmlns:a16="http://schemas.microsoft.com/office/drawing/2014/main" id="{49C7C3A5-2D01-0E26-45A6-E873910F61F6}"/>
              </a:ext>
            </a:extLst>
          </p:cNvPr>
          <p:cNvSpPr/>
          <p:nvPr/>
        </p:nvSpPr>
        <p:spPr>
          <a:xfrm>
            <a:off x="176418" y="168212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5674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Zitat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0" y="652900"/>
            <a:ext cx="1212287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Welcher SF-Autor äußerte sich </a:t>
            </a:r>
            <a:b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</a:br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so enttäuscht und sexistisch? </a:t>
            </a:r>
          </a:p>
          <a:p>
            <a:pPr algn="ctr"/>
            <a:r>
              <a:rPr 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»Ich habe mich lange genug zum Narren gemacht. Die Zuneigung, die ich dem gefallenen Mädchen Science-Fiction entgegengebracht habe, ist nur zu vergleichen mit der Dummheit, sich in eine schöne Frau zu vergucken, um dann festzustellen, dass sie unter voranschreitender Zahnfäule leidet.«</a:t>
            </a:r>
            <a:endParaRPr lang="de-DE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0" y="5268860"/>
            <a:ext cx="1219200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4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Stanislaw Lem</a:t>
            </a: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C15978B-AD4D-4EA7-B373-D6BCCC68E8E8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947F0733-6896-7E6C-5EC6-EB5F65CCE1BF}"/>
              </a:ext>
            </a:extLst>
          </p:cNvPr>
          <p:cNvSpPr/>
          <p:nvPr/>
        </p:nvSpPr>
        <p:spPr>
          <a:xfrm>
            <a:off x="176418" y="168212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799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Zitat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0" y="744088"/>
            <a:ext cx="12192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Welcher SF-Autor sagte: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»Wir alle haben unsere Zeitmaschinen, nicht wahr? Diejenigen, die uns zurückbringen, sind Erinnerungen ... und diejenigen, die uns voranbringen, sind Träume.« </a:t>
            </a:r>
          </a:p>
          <a:p>
            <a:pPr algn="ctr"/>
            <a:endParaRPr lang="de-DE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0" y="5173965"/>
            <a:ext cx="121919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4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H.G. Wells</a:t>
            </a:r>
            <a:endParaRPr lang="de-DE" sz="20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D49E67F-0374-442B-82C7-069D9B326E34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5DC93E20-13C7-7521-8A36-9625330A89DB}"/>
              </a:ext>
            </a:extLst>
          </p:cNvPr>
          <p:cNvSpPr/>
          <p:nvPr/>
        </p:nvSpPr>
        <p:spPr>
          <a:xfrm>
            <a:off x="176418" y="168212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7565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CE6E133-ADE2-4B36-A661-52410A2F9CA2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Fragenübersicht Phantasten-Olympiade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F017A9E-14FF-4737-A88D-F9615D0881D4}"/>
              </a:ext>
            </a:extLst>
          </p:cNvPr>
          <p:cNvSpPr txBox="1"/>
          <p:nvPr/>
        </p:nvSpPr>
        <p:spPr>
          <a:xfrm flipH="1">
            <a:off x="367838" y="685787"/>
            <a:ext cx="1716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schemeClr val="accent3">
                      <a:lumMod val="20000"/>
                      <a:lumOff val="80000"/>
                      <a:alpha val="40000"/>
                    </a:schemeClr>
                  </a:outerShdw>
                </a:effectLst>
                <a:latin typeface="Asimov" panose="020B0000000000000000" pitchFamily="34" charset="0"/>
              </a:rPr>
              <a:t>Autor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837526D-61A1-4815-8A64-2A49BD32A35C}"/>
              </a:ext>
            </a:extLst>
          </p:cNvPr>
          <p:cNvSpPr txBox="1"/>
          <p:nvPr/>
        </p:nvSpPr>
        <p:spPr>
          <a:xfrm flipH="1">
            <a:off x="2707524" y="685787"/>
            <a:ext cx="1716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schemeClr val="accent3">
                      <a:lumMod val="20000"/>
                      <a:lumOff val="80000"/>
                      <a:alpha val="40000"/>
                    </a:schemeClr>
                  </a:outerShdw>
                </a:effectLst>
                <a:latin typeface="Asimov" panose="020B0000000000000000" pitchFamily="34" charset="0"/>
              </a:rPr>
              <a:t>Werk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7734D5-20C1-4AD0-A058-08D2AB14D546}"/>
              </a:ext>
            </a:extLst>
          </p:cNvPr>
          <p:cNvSpPr txBox="1"/>
          <p:nvPr/>
        </p:nvSpPr>
        <p:spPr>
          <a:xfrm flipH="1">
            <a:off x="5047209" y="685787"/>
            <a:ext cx="1716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schemeClr val="accent3">
                      <a:lumMod val="20000"/>
                      <a:lumOff val="80000"/>
                      <a:alpha val="40000"/>
                    </a:schemeClr>
                  </a:outerShdw>
                </a:effectLst>
                <a:latin typeface="Asimov" panose="020B0000000000000000" pitchFamily="34" charset="0"/>
              </a:rPr>
              <a:t>Film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8C46B68-54AD-4059-B416-082AD18A8BF2}"/>
              </a:ext>
            </a:extLst>
          </p:cNvPr>
          <p:cNvSpPr txBox="1"/>
          <p:nvPr/>
        </p:nvSpPr>
        <p:spPr>
          <a:xfrm flipH="1">
            <a:off x="7386894" y="685787"/>
            <a:ext cx="1716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schemeClr val="accent3">
                      <a:lumMod val="20000"/>
                      <a:lumOff val="80000"/>
                      <a:alpha val="40000"/>
                    </a:schemeClr>
                  </a:outerShdw>
                </a:effectLst>
                <a:latin typeface="Asimov" panose="020B0000000000000000" pitchFamily="34" charset="0"/>
              </a:rPr>
              <a:t>Zitat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5684BB9-05AD-42DF-8445-D9538F39FEFF}"/>
              </a:ext>
            </a:extLst>
          </p:cNvPr>
          <p:cNvSpPr txBox="1"/>
          <p:nvPr/>
        </p:nvSpPr>
        <p:spPr>
          <a:xfrm flipH="1">
            <a:off x="9726581" y="685787"/>
            <a:ext cx="2075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schemeClr val="accent3">
                      <a:lumMod val="20000"/>
                      <a:lumOff val="80000"/>
                      <a:alpha val="40000"/>
                    </a:schemeClr>
                  </a:outerShdw>
                </a:effectLst>
                <a:latin typeface="Asimov" panose="020B0000000000000000" pitchFamily="34" charset="0"/>
              </a:rPr>
              <a:t>Spezial</a:t>
            </a:r>
          </a:p>
        </p:txBody>
      </p:sp>
      <p:sp>
        <p:nvSpPr>
          <p:cNvPr id="8" name="Fünfeck 7">
            <a:hlinkClick r:id="rId2" action="ppaction://hlinksldjump"/>
            <a:extLst>
              <a:ext uri="{FF2B5EF4-FFF2-40B4-BE49-F238E27FC236}">
                <a16:creationId xmlns:a16="http://schemas.microsoft.com/office/drawing/2014/main" id="{1E99ADD3-6704-4271-BB98-CA6247D94060}"/>
              </a:ext>
            </a:extLst>
          </p:cNvPr>
          <p:cNvSpPr/>
          <p:nvPr/>
        </p:nvSpPr>
        <p:spPr>
          <a:xfrm>
            <a:off x="493605" y="1390801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92D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1</a:t>
            </a:r>
          </a:p>
        </p:txBody>
      </p:sp>
      <p:sp>
        <p:nvSpPr>
          <p:cNvPr id="10" name="Fünfeck 9">
            <a:hlinkClick r:id="rId3" action="ppaction://hlinksldjump"/>
            <a:extLst>
              <a:ext uri="{FF2B5EF4-FFF2-40B4-BE49-F238E27FC236}">
                <a16:creationId xmlns:a16="http://schemas.microsoft.com/office/drawing/2014/main" id="{6766059D-B712-4050-8A67-DAB12B1D08FD}"/>
              </a:ext>
            </a:extLst>
          </p:cNvPr>
          <p:cNvSpPr/>
          <p:nvPr/>
        </p:nvSpPr>
        <p:spPr>
          <a:xfrm>
            <a:off x="1223990" y="1866357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92D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2</a:t>
            </a:r>
          </a:p>
        </p:txBody>
      </p:sp>
      <p:sp>
        <p:nvSpPr>
          <p:cNvPr id="23" name="Fünfeck 22">
            <a:hlinkClick r:id="rId4" action="ppaction://hlinksldjump"/>
            <a:extLst>
              <a:ext uri="{FF2B5EF4-FFF2-40B4-BE49-F238E27FC236}">
                <a16:creationId xmlns:a16="http://schemas.microsoft.com/office/drawing/2014/main" id="{BE5DD16A-F857-45C1-B395-586FC84E850B}"/>
              </a:ext>
            </a:extLst>
          </p:cNvPr>
          <p:cNvSpPr/>
          <p:nvPr/>
        </p:nvSpPr>
        <p:spPr>
          <a:xfrm>
            <a:off x="2958552" y="1390801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92D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3">
                      <a:lumMod val="40000"/>
                      <a:lumOff val="60000"/>
                    </a:schemeClr>
                  </a:outerShdw>
                </a:effectLst>
                <a:latin typeface="Asimov" panose="020B0000000000000000" pitchFamily="34" charset="0"/>
              </a:rPr>
              <a:t>1</a:t>
            </a:r>
          </a:p>
        </p:txBody>
      </p:sp>
      <p:sp>
        <p:nvSpPr>
          <p:cNvPr id="25" name="Fünfeck 24">
            <a:hlinkClick r:id="rId5" action="ppaction://hlinksldjump"/>
            <a:extLst>
              <a:ext uri="{FF2B5EF4-FFF2-40B4-BE49-F238E27FC236}">
                <a16:creationId xmlns:a16="http://schemas.microsoft.com/office/drawing/2014/main" id="{1E076153-8F38-4528-8FC5-EE50E7A2519E}"/>
              </a:ext>
            </a:extLst>
          </p:cNvPr>
          <p:cNvSpPr/>
          <p:nvPr/>
        </p:nvSpPr>
        <p:spPr>
          <a:xfrm>
            <a:off x="3712698" y="1862607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92D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3">
                      <a:lumMod val="40000"/>
                      <a:lumOff val="60000"/>
                    </a:schemeClr>
                  </a:outerShdw>
                </a:effectLst>
                <a:latin typeface="Asimov" panose="020B0000000000000000" pitchFamily="34" charset="0"/>
              </a:rPr>
              <a:t>2</a:t>
            </a:r>
          </a:p>
        </p:txBody>
      </p:sp>
      <p:sp>
        <p:nvSpPr>
          <p:cNvPr id="35" name="Fünfeck 34">
            <a:hlinkClick r:id="rId6" action="ppaction://hlinksldjump"/>
            <a:extLst>
              <a:ext uri="{FF2B5EF4-FFF2-40B4-BE49-F238E27FC236}">
                <a16:creationId xmlns:a16="http://schemas.microsoft.com/office/drawing/2014/main" id="{275A29D2-1E12-4315-B945-ED1A57522BAF}"/>
              </a:ext>
            </a:extLst>
          </p:cNvPr>
          <p:cNvSpPr/>
          <p:nvPr/>
        </p:nvSpPr>
        <p:spPr>
          <a:xfrm>
            <a:off x="5261852" y="1390801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92D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2">
                      <a:lumMod val="40000"/>
                      <a:lumOff val="60000"/>
                    </a:schemeClr>
                  </a:outerShdw>
                </a:effectLst>
                <a:latin typeface="Asimov" panose="020B0000000000000000" pitchFamily="34" charset="0"/>
              </a:rPr>
              <a:t>1</a:t>
            </a:r>
          </a:p>
        </p:txBody>
      </p:sp>
      <p:sp>
        <p:nvSpPr>
          <p:cNvPr id="37" name="Fünfeck 36">
            <a:hlinkClick r:id="rId7" action="ppaction://hlinksldjump"/>
            <a:extLst>
              <a:ext uri="{FF2B5EF4-FFF2-40B4-BE49-F238E27FC236}">
                <a16:creationId xmlns:a16="http://schemas.microsoft.com/office/drawing/2014/main" id="{EC0EF26A-3D57-469C-B7E0-5C350A48EC99}"/>
              </a:ext>
            </a:extLst>
          </p:cNvPr>
          <p:cNvSpPr/>
          <p:nvPr/>
        </p:nvSpPr>
        <p:spPr>
          <a:xfrm>
            <a:off x="6006572" y="1859084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92D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2">
                      <a:lumMod val="40000"/>
                      <a:lumOff val="60000"/>
                    </a:schemeClr>
                  </a:outerShdw>
                </a:effectLst>
                <a:latin typeface="Asimov" panose="020B0000000000000000" pitchFamily="34" charset="0"/>
              </a:rPr>
              <a:t>2</a:t>
            </a:r>
          </a:p>
        </p:txBody>
      </p:sp>
      <p:sp>
        <p:nvSpPr>
          <p:cNvPr id="47" name="Fünfeck 46">
            <a:hlinkClick r:id="rId8" action="ppaction://hlinksldjump"/>
            <a:extLst>
              <a:ext uri="{FF2B5EF4-FFF2-40B4-BE49-F238E27FC236}">
                <a16:creationId xmlns:a16="http://schemas.microsoft.com/office/drawing/2014/main" id="{DFDB257B-3D87-43BD-A8D3-DD4A4D5C4D46}"/>
              </a:ext>
            </a:extLst>
          </p:cNvPr>
          <p:cNvSpPr/>
          <p:nvPr/>
        </p:nvSpPr>
        <p:spPr>
          <a:xfrm>
            <a:off x="7538877" y="1390801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92D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2">
                      <a:lumMod val="40000"/>
                      <a:lumOff val="60000"/>
                    </a:schemeClr>
                  </a:outerShdw>
                </a:effectLst>
                <a:latin typeface="Asimov" panose="020B0000000000000000" pitchFamily="34" charset="0"/>
              </a:rPr>
              <a:t>1</a:t>
            </a:r>
          </a:p>
        </p:txBody>
      </p:sp>
      <p:sp>
        <p:nvSpPr>
          <p:cNvPr id="49" name="Fünfeck 48">
            <a:hlinkClick r:id="rId9" action="ppaction://hlinksldjump"/>
            <a:extLst>
              <a:ext uri="{FF2B5EF4-FFF2-40B4-BE49-F238E27FC236}">
                <a16:creationId xmlns:a16="http://schemas.microsoft.com/office/drawing/2014/main" id="{BD9593F4-D5AE-42F2-84B6-546D092C93F4}"/>
              </a:ext>
            </a:extLst>
          </p:cNvPr>
          <p:cNvSpPr/>
          <p:nvPr/>
        </p:nvSpPr>
        <p:spPr>
          <a:xfrm>
            <a:off x="8302454" y="1860409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92D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2">
                      <a:lumMod val="40000"/>
                      <a:lumOff val="60000"/>
                    </a:schemeClr>
                  </a:outerShdw>
                </a:effectLst>
                <a:latin typeface="Asimov" panose="020B0000000000000000" pitchFamily="34" charset="0"/>
              </a:rPr>
              <a:t>2</a:t>
            </a:r>
          </a:p>
        </p:txBody>
      </p:sp>
      <p:sp>
        <p:nvSpPr>
          <p:cNvPr id="59" name="Fünfeck 58">
            <a:hlinkClick r:id="rId10" action="ppaction://hlinksldjump"/>
            <a:extLst>
              <a:ext uri="{FF2B5EF4-FFF2-40B4-BE49-F238E27FC236}">
                <a16:creationId xmlns:a16="http://schemas.microsoft.com/office/drawing/2014/main" id="{264A8DAB-E096-4380-BF63-CD7E07EB4F65}"/>
              </a:ext>
            </a:extLst>
          </p:cNvPr>
          <p:cNvSpPr/>
          <p:nvPr/>
        </p:nvSpPr>
        <p:spPr>
          <a:xfrm>
            <a:off x="10027966" y="1390801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92D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Asimov" panose="020B0000000000000000" pitchFamily="34" charset="0"/>
              </a:rPr>
              <a:t>1</a:t>
            </a:r>
          </a:p>
        </p:txBody>
      </p:sp>
      <p:sp>
        <p:nvSpPr>
          <p:cNvPr id="61" name="Fünfeck 60">
            <a:hlinkClick r:id="rId11" action="ppaction://hlinksldjump"/>
            <a:extLst>
              <a:ext uri="{FF2B5EF4-FFF2-40B4-BE49-F238E27FC236}">
                <a16:creationId xmlns:a16="http://schemas.microsoft.com/office/drawing/2014/main" id="{2C54B8F5-31D7-4E79-A573-C3DAA94405B1}"/>
              </a:ext>
            </a:extLst>
          </p:cNvPr>
          <p:cNvSpPr/>
          <p:nvPr/>
        </p:nvSpPr>
        <p:spPr>
          <a:xfrm>
            <a:off x="10800966" y="1859084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92D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Asimov" panose="020B0000000000000000" pitchFamily="34" charset="0"/>
              </a:rPr>
              <a:t>2</a:t>
            </a:r>
          </a:p>
        </p:txBody>
      </p:sp>
      <p:sp>
        <p:nvSpPr>
          <p:cNvPr id="9" name="Fünfeck 8">
            <a:hlinkClick r:id="rId12" action="ppaction://hlinksldjump"/>
            <a:extLst>
              <a:ext uri="{FF2B5EF4-FFF2-40B4-BE49-F238E27FC236}">
                <a16:creationId xmlns:a16="http://schemas.microsoft.com/office/drawing/2014/main" id="{C7D01887-E4A7-429A-9322-1C3127CE2C0E}"/>
              </a:ext>
            </a:extLst>
          </p:cNvPr>
          <p:cNvSpPr/>
          <p:nvPr/>
        </p:nvSpPr>
        <p:spPr>
          <a:xfrm>
            <a:off x="493605" y="2346235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92D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3</a:t>
            </a:r>
          </a:p>
        </p:txBody>
      </p:sp>
      <p:sp>
        <p:nvSpPr>
          <p:cNvPr id="11" name="Fünfeck 10">
            <a:hlinkClick r:id="rId13" action="ppaction://hlinksldjump"/>
            <a:extLst>
              <a:ext uri="{FF2B5EF4-FFF2-40B4-BE49-F238E27FC236}">
                <a16:creationId xmlns:a16="http://schemas.microsoft.com/office/drawing/2014/main" id="{AF885142-051B-4B30-9529-B785E16CDF23}"/>
              </a:ext>
            </a:extLst>
          </p:cNvPr>
          <p:cNvSpPr/>
          <p:nvPr/>
        </p:nvSpPr>
        <p:spPr>
          <a:xfrm>
            <a:off x="1223990" y="2808179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92D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4</a:t>
            </a:r>
          </a:p>
        </p:txBody>
      </p:sp>
      <p:sp>
        <p:nvSpPr>
          <p:cNvPr id="13" name="Fünfeck 12">
            <a:hlinkClick r:id="rId14" action="ppaction://hlinksldjump"/>
            <a:extLst>
              <a:ext uri="{FF2B5EF4-FFF2-40B4-BE49-F238E27FC236}">
                <a16:creationId xmlns:a16="http://schemas.microsoft.com/office/drawing/2014/main" id="{903667CA-C732-48DC-A1A3-13BDAF8AB542}"/>
              </a:ext>
            </a:extLst>
          </p:cNvPr>
          <p:cNvSpPr/>
          <p:nvPr/>
        </p:nvSpPr>
        <p:spPr>
          <a:xfrm>
            <a:off x="493605" y="3247413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5</a:t>
            </a:r>
          </a:p>
        </p:txBody>
      </p:sp>
      <p:sp>
        <p:nvSpPr>
          <p:cNvPr id="12" name="Fünfeck 11">
            <a:hlinkClick r:id="rId15" action="ppaction://hlinksldjump"/>
            <a:extLst>
              <a:ext uri="{FF2B5EF4-FFF2-40B4-BE49-F238E27FC236}">
                <a16:creationId xmlns:a16="http://schemas.microsoft.com/office/drawing/2014/main" id="{858267BE-65C1-40DC-8B2B-81C72BF50DBF}"/>
              </a:ext>
            </a:extLst>
          </p:cNvPr>
          <p:cNvSpPr/>
          <p:nvPr/>
        </p:nvSpPr>
        <p:spPr>
          <a:xfrm>
            <a:off x="1223990" y="3750001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6</a:t>
            </a:r>
          </a:p>
        </p:txBody>
      </p:sp>
      <p:sp>
        <p:nvSpPr>
          <p:cNvPr id="24" name="Fünfeck 23">
            <a:hlinkClick r:id="rId16" action="ppaction://hlinksldjump"/>
            <a:extLst>
              <a:ext uri="{FF2B5EF4-FFF2-40B4-BE49-F238E27FC236}">
                <a16:creationId xmlns:a16="http://schemas.microsoft.com/office/drawing/2014/main" id="{F1A0F9D6-9294-48DA-BFB0-41790F8B4439}"/>
              </a:ext>
            </a:extLst>
          </p:cNvPr>
          <p:cNvSpPr/>
          <p:nvPr/>
        </p:nvSpPr>
        <p:spPr>
          <a:xfrm>
            <a:off x="2958552" y="2179440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92D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3">
                      <a:lumMod val="40000"/>
                      <a:lumOff val="60000"/>
                    </a:schemeClr>
                  </a:outerShdw>
                </a:effectLst>
                <a:latin typeface="Asimov" panose="020B0000000000000000" pitchFamily="34" charset="0"/>
              </a:rPr>
              <a:t>3</a:t>
            </a:r>
          </a:p>
        </p:txBody>
      </p:sp>
      <p:sp>
        <p:nvSpPr>
          <p:cNvPr id="26" name="Fünfeck 25">
            <a:hlinkClick r:id="rId17" action="ppaction://hlinksldjump"/>
            <a:extLst>
              <a:ext uri="{FF2B5EF4-FFF2-40B4-BE49-F238E27FC236}">
                <a16:creationId xmlns:a16="http://schemas.microsoft.com/office/drawing/2014/main" id="{58DB0D15-9054-4923-858D-9C6C0900DC39}"/>
              </a:ext>
            </a:extLst>
          </p:cNvPr>
          <p:cNvSpPr/>
          <p:nvPr/>
        </p:nvSpPr>
        <p:spPr>
          <a:xfrm>
            <a:off x="3712698" y="2659324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92D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3">
                      <a:lumMod val="40000"/>
                      <a:lumOff val="60000"/>
                    </a:schemeClr>
                  </a:outerShdw>
                </a:effectLst>
                <a:latin typeface="Asimov" panose="020B0000000000000000" pitchFamily="34" charset="0"/>
              </a:rPr>
              <a:t>4</a:t>
            </a:r>
          </a:p>
        </p:txBody>
      </p:sp>
      <p:sp>
        <p:nvSpPr>
          <p:cNvPr id="28" name="Fünfeck 27">
            <a:hlinkClick r:id="rId18" action="ppaction://hlinksldjump"/>
            <a:extLst>
              <a:ext uri="{FF2B5EF4-FFF2-40B4-BE49-F238E27FC236}">
                <a16:creationId xmlns:a16="http://schemas.microsoft.com/office/drawing/2014/main" id="{2D87E6A9-412D-4298-943E-90035B6CAF53}"/>
              </a:ext>
            </a:extLst>
          </p:cNvPr>
          <p:cNvSpPr/>
          <p:nvPr/>
        </p:nvSpPr>
        <p:spPr>
          <a:xfrm>
            <a:off x="2958552" y="2968079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3">
                      <a:lumMod val="40000"/>
                      <a:lumOff val="60000"/>
                    </a:schemeClr>
                  </a:outerShdw>
                </a:effectLst>
                <a:latin typeface="Asimov" panose="020B0000000000000000" pitchFamily="34" charset="0"/>
              </a:rPr>
              <a:t>5</a:t>
            </a:r>
          </a:p>
        </p:txBody>
      </p:sp>
      <p:sp>
        <p:nvSpPr>
          <p:cNvPr id="27" name="Fünfeck 26">
            <a:hlinkClick r:id="rId19" action="ppaction://hlinksldjump"/>
            <a:extLst>
              <a:ext uri="{FF2B5EF4-FFF2-40B4-BE49-F238E27FC236}">
                <a16:creationId xmlns:a16="http://schemas.microsoft.com/office/drawing/2014/main" id="{2123BD68-1687-4B3C-9653-11FFA4856A8C}"/>
              </a:ext>
            </a:extLst>
          </p:cNvPr>
          <p:cNvSpPr/>
          <p:nvPr/>
        </p:nvSpPr>
        <p:spPr>
          <a:xfrm>
            <a:off x="3712698" y="3456041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3">
                      <a:lumMod val="40000"/>
                      <a:lumOff val="60000"/>
                    </a:schemeClr>
                  </a:outerShdw>
                </a:effectLst>
                <a:latin typeface="Asimov" panose="020B0000000000000000" pitchFamily="34" charset="0"/>
              </a:rPr>
              <a:t>6</a:t>
            </a:r>
          </a:p>
        </p:txBody>
      </p:sp>
      <p:sp>
        <p:nvSpPr>
          <p:cNvPr id="29" name="Fünfeck 28">
            <a:hlinkClick r:id="rId20" action="ppaction://hlinksldjump"/>
            <a:extLst>
              <a:ext uri="{FF2B5EF4-FFF2-40B4-BE49-F238E27FC236}">
                <a16:creationId xmlns:a16="http://schemas.microsoft.com/office/drawing/2014/main" id="{89C210D4-6EFB-4C26-A18E-35CDB3E6C668}"/>
              </a:ext>
            </a:extLst>
          </p:cNvPr>
          <p:cNvSpPr/>
          <p:nvPr/>
        </p:nvSpPr>
        <p:spPr>
          <a:xfrm>
            <a:off x="2958552" y="3756718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3">
                      <a:lumMod val="40000"/>
                      <a:lumOff val="60000"/>
                    </a:schemeClr>
                  </a:outerShdw>
                </a:effectLst>
                <a:latin typeface="Asimov" panose="020B0000000000000000" pitchFamily="34" charset="0"/>
              </a:rPr>
              <a:t>7</a:t>
            </a:r>
          </a:p>
        </p:txBody>
      </p:sp>
      <p:sp>
        <p:nvSpPr>
          <p:cNvPr id="36" name="Fünfeck 35">
            <a:hlinkClick r:id="rId21" action="ppaction://hlinksldjump"/>
            <a:extLst>
              <a:ext uri="{FF2B5EF4-FFF2-40B4-BE49-F238E27FC236}">
                <a16:creationId xmlns:a16="http://schemas.microsoft.com/office/drawing/2014/main" id="{95EB3F72-AC67-45D0-B523-C52CF663D97E}"/>
              </a:ext>
            </a:extLst>
          </p:cNvPr>
          <p:cNvSpPr/>
          <p:nvPr/>
        </p:nvSpPr>
        <p:spPr>
          <a:xfrm>
            <a:off x="5261852" y="2179440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92D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2">
                      <a:lumMod val="40000"/>
                      <a:lumOff val="60000"/>
                    </a:schemeClr>
                  </a:outerShdw>
                </a:effectLst>
                <a:latin typeface="Asimov" panose="020B0000000000000000" pitchFamily="34" charset="0"/>
              </a:rPr>
              <a:t>3</a:t>
            </a:r>
          </a:p>
        </p:txBody>
      </p:sp>
      <p:sp>
        <p:nvSpPr>
          <p:cNvPr id="38" name="Fünfeck 37">
            <a:hlinkClick r:id="rId22" action="ppaction://hlinksldjump"/>
            <a:extLst>
              <a:ext uri="{FF2B5EF4-FFF2-40B4-BE49-F238E27FC236}">
                <a16:creationId xmlns:a16="http://schemas.microsoft.com/office/drawing/2014/main" id="{D3D2B3DE-0703-460C-9B9A-36772C77A032}"/>
              </a:ext>
            </a:extLst>
          </p:cNvPr>
          <p:cNvSpPr/>
          <p:nvPr/>
        </p:nvSpPr>
        <p:spPr>
          <a:xfrm>
            <a:off x="6006572" y="2656505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92D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2">
                      <a:lumMod val="40000"/>
                      <a:lumOff val="60000"/>
                    </a:schemeClr>
                  </a:outerShdw>
                </a:effectLst>
                <a:latin typeface="Asimov" panose="020B0000000000000000" pitchFamily="34" charset="0"/>
              </a:rPr>
              <a:t>4</a:t>
            </a:r>
          </a:p>
        </p:txBody>
      </p:sp>
      <p:sp>
        <p:nvSpPr>
          <p:cNvPr id="40" name="Fünfeck 39">
            <a:hlinkClick r:id="rId23" action="ppaction://hlinksldjump"/>
            <a:extLst>
              <a:ext uri="{FF2B5EF4-FFF2-40B4-BE49-F238E27FC236}">
                <a16:creationId xmlns:a16="http://schemas.microsoft.com/office/drawing/2014/main" id="{8B2869BC-EEBA-4037-9E80-80699B658553}"/>
              </a:ext>
            </a:extLst>
          </p:cNvPr>
          <p:cNvSpPr/>
          <p:nvPr/>
        </p:nvSpPr>
        <p:spPr>
          <a:xfrm>
            <a:off x="5245003" y="2948030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2">
                      <a:lumMod val="40000"/>
                      <a:lumOff val="60000"/>
                    </a:schemeClr>
                  </a:outerShdw>
                </a:effectLst>
                <a:latin typeface="Asimov" panose="020B0000000000000000" pitchFamily="34" charset="0"/>
              </a:rPr>
              <a:t>5</a:t>
            </a:r>
          </a:p>
        </p:txBody>
      </p:sp>
      <p:sp>
        <p:nvSpPr>
          <p:cNvPr id="39" name="Fünfeck 38">
            <a:hlinkClick r:id="rId24" action="ppaction://hlinksldjump"/>
            <a:extLst>
              <a:ext uri="{FF2B5EF4-FFF2-40B4-BE49-F238E27FC236}">
                <a16:creationId xmlns:a16="http://schemas.microsoft.com/office/drawing/2014/main" id="{6490401E-6132-4F44-9FBB-83D4027D3124}"/>
              </a:ext>
            </a:extLst>
          </p:cNvPr>
          <p:cNvSpPr/>
          <p:nvPr/>
        </p:nvSpPr>
        <p:spPr>
          <a:xfrm>
            <a:off x="6006572" y="345392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2">
                      <a:lumMod val="40000"/>
                      <a:lumOff val="60000"/>
                    </a:schemeClr>
                  </a:outerShdw>
                </a:effectLst>
                <a:latin typeface="Asimov" panose="020B0000000000000000" pitchFamily="34" charset="0"/>
              </a:rPr>
              <a:t>6</a:t>
            </a:r>
          </a:p>
        </p:txBody>
      </p:sp>
      <p:sp>
        <p:nvSpPr>
          <p:cNvPr id="41" name="Fünfeck 40">
            <a:hlinkClick r:id="rId25" action="ppaction://hlinksldjump"/>
            <a:extLst>
              <a:ext uri="{FF2B5EF4-FFF2-40B4-BE49-F238E27FC236}">
                <a16:creationId xmlns:a16="http://schemas.microsoft.com/office/drawing/2014/main" id="{2EA567C6-6833-453C-A301-0C5730EF53BD}"/>
              </a:ext>
            </a:extLst>
          </p:cNvPr>
          <p:cNvSpPr/>
          <p:nvPr/>
        </p:nvSpPr>
        <p:spPr>
          <a:xfrm>
            <a:off x="5261852" y="3756718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2">
                      <a:lumMod val="40000"/>
                      <a:lumOff val="60000"/>
                    </a:schemeClr>
                  </a:outerShdw>
                </a:effectLst>
                <a:latin typeface="Asimov" panose="020B0000000000000000" pitchFamily="34" charset="0"/>
              </a:rPr>
              <a:t>7</a:t>
            </a:r>
          </a:p>
        </p:txBody>
      </p:sp>
      <p:sp>
        <p:nvSpPr>
          <p:cNvPr id="48" name="Fünfeck 47">
            <a:hlinkClick r:id="rId26" action="ppaction://hlinksldjump"/>
            <a:extLst>
              <a:ext uri="{FF2B5EF4-FFF2-40B4-BE49-F238E27FC236}">
                <a16:creationId xmlns:a16="http://schemas.microsoft.com/office/drawing/2014/main" id="{3BA34DBF-4CF0-4601-8BBE-7503F3DA8F90}"/>
              </a:ext>
            </a:extLst>
          </p:cNvPr>
          <p:cNvSpPr/>
          <p:nvPr/>
        </p:nvSpPr>
        <p:spPr>
          <a:xfrm>
            <a:off x="7538877" y="2321471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92D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2">
                      <a:lumMod val="40000"/>
                      <a:lumOff val="60000"/>
                    </a:schemeClr>
                  </a:outerShdw>
                </a:effectLst>
                <a:latin typeface="Asimov" panose="020B0000000000000000" pitchFamily="34" charset="0"/>
              </a:rPr>
              <a:t>3</a:t>
            </a:r>
          </a:p>
        </p:txBody>
      </p:sp>
      <p:sp>
        <p:nvSpPr>
          <p:cNvPr id="50" name="Fünfeck 49">
            <a:hlinkClick r:id="rId27" action="ppaction://hlinksldjump"/>
            <a:extLst>
              <a:ext uri="{FF2B5EF4-FFF2-40B4-BE49-F238E27FC236}">
                <a16:creationId xmlns:a16="http://schemas.microsoft.com/office/drawing/2014/main" id="{22BD7F36-4629-4F95-BECF-8E99BB4B3EDE}"/>
              </a:ext>
            </a:extLst>
          </p:cNvPr>
          <p:cNvSpPr/>
          <p:nvPr/>
        </p:nvSpPr>
        <p:spPr>
          <a:xfrm>
            <a:off x="8302454" y="2816348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92D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2">
                      <a:lumMod val="40000"/>
                      <a:lumOff val="60000"/>
                    </a:schemeClr>
                  </a:outerShdw>
                </a:effectLst>
                <a:latin typeface="Asimov" panose="020B0000000000000000" pitchFamily="34" charset="0"/>
              </a:rPr>
              <a:t>4</a:t>
            </a:r>
          </a:p>
        </p:txBody>
      </p:sp>
      <p:sp>
        <p:nvSpPr>
          <p:cNvPr id="52" name="Fünfeck 51">
            <a:hlinkClick r:id="rId28" action="ppaction://hlinksldjump"/>
            <a:extLst>
              <a:ext uri="{FF2B5EF4-FFF2-40B4-BE49-F238E27FC236}">
                <a16:creationId xmlns:a16="http://schemas.microsoft.com/office/drawing/2014/main" id="{24CE79F7-DDA3-4FDE-9D78-EB00932622FC}"/>
              </a:ext>
            </a:extLst>
          </p:cNvPr>
          <p:cNvSpPr/>
          <p:nvPr/>
        </p:nvSpPr>
        <p:spPr>
          <a:xfrm>
            <a:off x="7538877" y="3252141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2">
                      <a:lumMod val="40000"/>
                      <a:lumOff val="60000"/>
                    </a:schemeClr>
                  </a:outerShdw>
                </a:effectLst>
                <a:latin typeface="Asimov" panose="020B0000000000000000" pitchFamily="34" charset="0"/>
              </a:rPr>
              <a:t>5</a:t>
            </a:r>
          </a:p>
        </p:txBody>
      </p:sp>
      <p:sp>
        <p:nvSpPr>
          <p:cNvPr id="51" name="Fünfeck 50">
            <a:hlinkClick r:id="rId29" action="ppaction://hlinksldjump"/>
            <a:extLst>
              <a:ext uri="{FF2B5EF4-FFF2-40B4-BE49-F238E27FC236}">
                <a16:creationId xmlns:a16="http://schemas.microsoft.com/office/drawing/2014/main" id="{29018636-FAE8-4860-A69B-06BC0303E527}"/>
              </a:ext>
            </a:extLst>
          </p:cNvPr>
          <p:cNvSpPr/>
          <p:nvPr/>
        </p:nvSpPr>
        <p:spPr>
          <a:xfrm>
            <a:off x="8302454" y="3772287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2">
                      <a:lumMod val="40000"/>
                      <a:lumOff val="60000"/>
                    </a:schemeClr>
                  </a:outerShdw>
                </a:effectLst>
                <a:latin typeface="Asimov" panose="020B0000000000000000" pitchFamily="34" charset="0"/>
              </a:rPr>
              <a:t>6</a:t>
            </a:r>
          </a:p>
        </p:txBody>
      </p:sp>
      <p:sp>
        <p:nvSpPr>
          <p:cNvPr id="53" name="Fünfeck 52">
            <a:hlinkClick r:id="rId30" action="ppaction://hlinksldjump"/>
            <a:extLst>
              <a:ext uri="{FF2B5EF4-FFF2-40B4-BE49-F238E27FC236}">
                <a16:creationId xmlns:a16="http://schemas.microsoft.com/office/drawing/2014/main" id="{E7EB0DBF-2E67-4D69-AA2C-760BE7C81C06}"/>
              </a:ext>
            </a:extLst>
          </p:cNvPr>
          <p:cNvSpPr/>
          <p:nvPr/>
        </p:nvSpPr>
        <p:spPr>
          <a:xfrm>
            <a:off x="7538877" y="4182811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2">
                      <a:lumMod val="40000"/>
                      <a:lumOff val="60000"/>
                    </a:schemeClr>
                  </a:outerShdw>
                </a:effectLst>
                <a:latin typeface="Asimov" panose="020B0000000000000000" pitchFamily="34" charset="0"/>
              </a:rPr>
              <a:t>7</a:t>
            </a:r>
          </a:p>
        </p:txBody>
      </p:sp>
      <p:sp>
        <p:nvSpPr>
          <p:cNvPr id="60" name="Fünfeck 59">
            <a:hlinkClick r:id="rId31" action="ppaction://hlinksldjump"/>
            <a:extLst>
              <a:ext uri="{FF2B5EF4-FFF2-40B4-BE49-F238E27FC236}">
                <a16:creationId xmlns:a16="http://schemas.microsoft.com/office/drawing/2014/main" id="{5BC328E0-06B9-4215-94AE-D9860E88A526}"/>
              </a:ext>
            </a:extLst>
          </p:cNvPr>
          <p:cNvSpPr/>
          <p:nvPr/>
        </p:nvSpPr>
        <p:spPr>
          <a:xfrm>
            <a:off x="10027966" y="2259417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92D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Asimov" panose="020B0000000000000000" pitchFamily="34" charset="0"/>
              </a:rPr>
              <a:t>3</a:t>
            </a:r>
          </a:p>
        </p:txBody>
      </p:sp>
      <p:sp>
        <p:nvSpPr>
          <p:cNvPr id="62" name="Fünfeck 61">
            <a:hlinkClick r:id="rId32" action="ppaction://hlinksldjump"/>
            <a:extLst>
              <a:ext uri="{FF2B5EF4-FFF2-40B4-BE49-F238E27FC236}">
                <a16:creationId xmlns:a16="http://schemas.microsoft.com/office/drawing/2014/main" id="{C6B124AF-CF3A-4FBC-91E2-7732D90E4594}"/>
              </a:ext>
            </a:extLst>
          </p:cNvPr>
          <p:cNvSpPr/>
          <p:nvPr/>
        </p:nvSpPr>
        <p:spPr>
          <a:xfrm>
            <a:off x="10798752" y="2697594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92D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Asimov" panose="020B0000000000000000" pitchFamily="34" charset="0"/>
              </a:rPr>
              <a:t>4</a:t>
            </a:r>
          </a:p>
        </p:txBody>
      </p:sp>
      <p:sp>
        <p:nvSpPr>
          <p:cNvPr id="64" name="Fünfeck 63">
            <a:hlinkClick r:id="rId33" action="ppaction://hlinksldjump"/>
            <a:extLst>
              <a:ext uri="{FF2B5EF4-FFF2-40B4-BE49-F238E27FC236}">
                <a16:creationId xmlns:a16="http://schemas.microsoft.com/office/drawing/2014/main" id="{E79B9A08-23BC-4F4C-A1DB-181A775DCC9A}"/>
              </a:ext>
            </a:extLst>
          </p:cNvPr>
          <p:cNvSpPr/>
          <p:nvPr/>
        </p:nvSpPr>
        <p:spPr>
          <a:xfrm>
            <a:off x="10027966" y="3128033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Asimov" panose="020B0000000000000000" pitchFamily="34" charset="0"/>
              </a:rPr>
              <a:t>5</a:t>
            </a:r>
          </a:p>
        </p:txBody>
      </p:sp>
      <p:sp>
        <p:nvSpPr>
          <p:cNvPr id="63" name="Fünfeck 62">
            <a:hlinkClick r:id="rId34" action="ppaction://hlinksldjump"/>
            <a:extLst>
              <a:ext uri="{FF2B5EF4-FFF2-40B4-BE49-F238E27FC236}">
                <a16:creationId xmlns:a16="http://schemas.microsoft.com/office/drawing/2014/main" id="{847C3F9F-733B-4443-915C-ACA38F1E2D3C}"/>
              </a:ext>
            </a:extLst>
          </p:cNvPr>
          <p:cNvSpPr/>
          <p:nvPr/>
        </p:nvSpPr>
        <p:spPr>
          <a:xfrm>
            <a:off x="10800966" y="353610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Asimov" panose="020B0000000000000000" pitchFamily="34" charset="0"/>
              </a:rPr>
              <a:t>6</a:t>
            </a:r>
          </a:p>
        </p:txBody>
      </p:sp>
      <p:sp>
        <p:nvSpPr>
          <p:cNvPr id="65" name="Fünfeck 64">
            <a:hlinkClick r:id="rId35" action="ppaction://hlinksldjump"/>
            <a:extLst>
              <a:ext uri="{FF2B5EF4-FFF2-40B4-BE49-F238E27FC236}">
                <a16:creationId xmlns:a16="http://schemas.microsoft.com/office/drawing/2014/main" id="{3C3E3A16-9785-45BE-862C-68C806047B99}"/>
              </a:ext>
            </a:extLst>
          </p:cNvPr>
          <p:cNvSpPr/>
          <p:nvPr/>
        </p:nvSpPr>
        <p:spPr>
          <a:xfrm>
            <a:off x="10027966" y="3996649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Asimov" panose="020B0000000000000000" pitchFamily="34" charset="0"/>
              </a:rPr>
              <a:t>7</a:t>
            </a:r>
          </a:p>
        </p:txBody>
      </p:sp>
      <p:sp>
        <p:nvSpPr>
          <p:cNvPr id="14" name="Fünfeck 13">
            <a:hlinkClick r:id="rId36" action="ppaction://hlinksldjump"/>
            <a:extLst>
              <a:ext uri="{FF2B5EF4-FFF2-40B4-BE49-F238E27FC236}">
                <a16:creationId xmlns:a16="http://schemas.microsoft.com/office/drawing/2014/main" id="{FAD7C02F-4825-430B-B5A6-ADF1FEA097A5}"/>
              </a:ext>
            </a:extLst>
          </p:cNvPr>
          <p:cNvSpPr/>
          <p:nvPr/>
        </p:nvSpPr>
        <p:spPr>
          <a:xfrm>
            <a:off x="493605" y="4175719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7</a:t>
            </a:r>
          </a:p>
        </p:txBody>
      </p:sp>
      <p:sp>
        <p:nvSpPr>
          <p:cNvPr id="31" name="Fünfeck 30">
            <a:hlinkClick r:id="rId37" action="ppaction://hlinksldjump"/>
            <a:extLst>
              <a:ext uri="{FF2B5EF4-FFF2-40B4-BE49-F238E27FC236}">
                <a16:creationId xmlns:a16="http://schemas.microsoft.com/office/drawing/2014/main" id="{C218539F-A32B-4BE0-8CC2-9D19DB58E23D}"/>
              </a:ext>
            </a:extLst>
          </p:cNvPr>
          <p:cNvSpPr/>
          <p:nvPr/>
        </p:nvSpPr>
        <p:spPr>
          <a:xfrm>
            <a:off x="3712698" y="4252758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3">
                      <a:lumMod val="40000"/>
                      <a:lumOff val="60000"/>
                    </a:schemeClr>
                  </a:outerShdw>
                </a:effectLst>
                <a:latin typeface="Asimov" panose="020B0000000000000000" pitchFamily="34" charset="0"/>
              </a:rPr>
              <a:t>8</a:t>
            </a:r>
          </a:p>
        </p:txBody>
      </p:sp>
      <p:sp>
        <p:nvSpPr>
          <p:cNvPr id="43" name="Fünfeck 42">
            <a:hlinkClick r:id="rId38" action="ppaction://hlinksldjump"/>
            <a:extLst>
              <a:ext uri="{FF2B5EF4-FFF2-40B4-BE49-F238E27FC236}">
                <a16:creationId xmlns:a16="http://schemas.microsoft.com/office/drawing/2014/main" id="{AA717281-6B1A-4D2E-9A61-18207E96F868}"/>
              </a:ext>
            </a:extLst>
          </p:cNvPr>
          <p:cNvSpPr/>
          <p:nvPr/>
        </p:nvSpPr>
        <p:spPr>
          <a:xfrm>
            <a:off x="6006572" y="4251347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2">
                      <a:lumMod val="40000"/>
                      <a:lumOff val="60000"/>
                    </a:schemeClr>
                  </a:outerShdw>
                </a:effectLst>
                <a:latin typeface="Asimov" panose="020B0000000000000000" pitchFamily="34" charset="0"/>
              </a:rPr>
              <a:t>8</a:t>
            </a:r>
          </a:p>
        </p:txBody>
      </p:sp>
      <p:sp>
        <p:nvSpPr>
          <p:cNvPr id="16" name="Fünfeck 15">
            <a:hlinkClick r:id="rId39" action="ppaction://hlinksldjump"/>
            <a:extLst>
              <a:ext uri="{FF2B5EF4-FFF2-40B4-BE49-F238E27FC236}">
                <a16:creationId xmlns:a16="http://schemas.microsoft.com/office/drawing/2014/main" id="{F481C96F-DB60-4918-BE85-71FF97506B62}"/>
              </a:ext>
            </a:extLst>
          </p:cNvPr>
          <p:cNvSpPr/>
          <p:nvPr/>
        </p:nvSpPr>
        <p:spPr>
          <a:xfrm>
            <a:off x="1223990" y="4691823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8</a:t>
            </a:r>
          </a:p>
        </p:txBody>
      </p:sp>
      <p:sp>
        <p:nvSpPr>
          <p:cNvPr id="67" name="Fünfeck 66">
            <a:hlinkClick r:id="rId40" action="ppaction://hlinksldjump"/>
            <a:extLst>
              <a:ext uri="{FF2B5EF4-FFF2-40B4-BE49-F238E27FC236}">
                <a16:creationId xmlns:a16="http://schemas.microsoft.com/office/drawing/2014/main" id="{0B396069-B8B6-4470-A07C-886EA80742CB}"/>
              </a:ext>
            </a:extLst>
          </p:cNvPr>
          <p:cNvSpPr/>
          <p:nvPr/>
        </p:nvSpPr>
        <p:spPr>
          <a:xfrm>
            <a:off x="10800966" y="4374617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Asimov" panose="020B0000000000000000" pitchFamily="34" charset="0"/>
              </a:rPr>
              <a:t>8</a:t>
            </a:r>
          </a:p>
        </p:txBody>
      </p:sp>
      <p:sp>
        <p:nvSpPr>
          <p:cNvPr id="55" name="Fünfeck 54">
            <a:hlinkClick r:id="rId41" action="ppaction://hlinksldjump"/>
            <a:extLst>
              <a:ext uri="{FF2B5EF4-FFF2-40B4-BE49-F238E27FC236}">
                <a16:creationId xmlns:a16="http://schemas.microsoft.com/office/drawing/2014/main" id="{ED9138F6-3AD0-4509-B7F0-6A30A67CA760}"/>
              </a:ext>
            </a:extLst>
          </p:cNvPr>
          <p:cNvSpPr/>
          <p:nvPr/>
        </p:nvSpPr>
        <p:spPr>
          <a:xfrm>
            <a:off x="8302454" y="472822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2">
                      <a:lumMod val="40000"/>
                      <a:lumOff val="60000"/>
                    </a:schemeClr>
                  </a:outerShdw>
                </a:effectLst>
                <a:latin typeface="Asimov" panose="020B0000000000000000" pitchFamily="34" charset="0"/>
              </a:rPr>
              <a:t>8</a:t>
            </a:r>
          </a:p>
        </p:txBody>
      </p:sp>
      <p:sp>
        <p:nvSpPr>
          <p:cNvPr id="286" name="Fünfeck 285">
            <a:hlinkClick r:id="rId42" action="ppaction://hlinksldjump"/>
            <a:extLst>
              <a:ext uri="{FF2B5EF4-FFF2-40B4-BE49-F238E27FC236}">
                <a16:creationId xmlns:a16="http://schemas.microsoft.com/office/drawing/2014/main" id="{81DA84FF-58D7-4230-8B61-2797F7BE05EF}"/>
              </a:ext>
            </a:extLst>
          </p:cNvPr>
          <p:cNvSpPr/>
          <p:nvPr/>
        </p:nvSpPr>
        <p:spPr>
          <a:xfrm>
            <a:off x="2958552" y="4545357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3">
                      <a:lumMod val="40000"/>
                      <a:lumOff val="60000"/>
                    </a:schemeClr>
                  </a:outerShdw>
                </a:effectLst>
                <a:latin typeface="Asimov" panose="020B0000000000000000" pitchFamily="34" charset="0"/>
              </a:rPr>
              <a:t>9</a:t>
            </a:r>
          </a:p>
        </p:txBody>
      </p:sp>
      <p:sp>
        <p:nvSpPr>
          <p:cNvPr id="289" name="Fünfeck 288">
            <a:hlinkClick r:id="rId43" action="ppaction://hlinksldjump"/>
            <a:extLst>
              <a:ext uri="{FF2B5EF4-FFF2-40B4-BE49-F238E27FC236}">
                <a16:creationId xmlns:a16="http://schemas.microsoft.com/office/drawing/2014/main" id="{217092C5-921B-4A6C-8D7D-5CC2EE645814}"/>
              </a:ext>
            </a:extLst>
          </p:cNvPr>
          <p:cNvSpPr/>
          <p:nvPr/>
        </p:nvSpPr>
        <p:spPr>
          <a:xfrm>
            <a:off x="5261852" y="4545357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2">
                      <a:lumMod val="40000"/>
                      <a:lumOff val="60000"/>
                    </a:schemeClr>
                  </a:outerShdw>
                </a:effectLst>
                <a:latin typeface="Asimov" panose="020B0000000000000000" pitchFamily="34" charset="0"/>
              </a:rPr>
              <a:t>9</a:t>
            </a:r>
          </a:p>
        </p:txBody>
      </p:sp>
      <p:sp>
        <p:nvSpPr>
          <p:cNvPr id="292" name="Fünfeck 291">
            <a:hlinkClick r:id="rId44" action="ppaction://hlinksldjump"/>
            <a:extLst>
              <a:ext uri="{FF2B5EF4-FFF2-40B4-BE49-F238E27FC236}">
                <a16:creationId xmlns:a16="http://schemas.microsoft.com/office/drawing/2014/main" id="{BFE5F601-E346-43D6-A3A2-3A0E84EE8087}"/>
              </a:ext>
            </a:extLst>
          </p:cNvPr>
          <p:cNvSpPr/>
          <p:nvPr/>
        </p:nvSpPr>
        <p:spPr>
          <a:xfrm>
            <a:off x="493605" y="5113483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9</a:t>
            </a:r>
          </a:p>
        </p:txBody>
      </p:sp>
      <p:sp>
        <p:nvSpPr>
          <p:cNvPr id="295" name="Fünfeck 294">
            <a:hlinkClick r:id="rId45" action="ppaction://hlinksldjump"/>
            <a:extLst>
              <a:ext uri="{FF2B5EF4-FFF2-40B4-BE49-F238E27FC236}">
                <a16:creationId xmlns:a16="http://schemas.microsoft.com/office/drawing/2014/main" id="{BE404577-ADE3-406E-BD4F-4AF50B8AE0E7}"/>
              </a:ext>
            </a:extLst>
          </p:cNvPr>
          <p:cNvSpPr/>
          <p:nvPr/>
        </p:nvSpPr>
        <p:spPr>
          <a:xfrm>
            <a:off x="3712698" y="5049475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3">
                      <a:lumMod val="40000"/>
                      <a:lumOff val="60000"/>
                    </a:schemeClr>
                  </a:outerShdw>
                </a:effectLst>
                <a:latin typeface="Asimov" panose="020B0000000000000000" pitchFamily="34" charset="0"/>
              </a:rPr>
              <a:t>10</a:t>
            </a:r>
          </a:p>
        </p:txBody>
      </p:sp>
      <p:sp>
        <p:nvSpPr>
          <p:cNvPr id="298" name="Fünfeck 297">
            <a:hlinkClick r:id="rId46" action="ppaction://hlinksldjump"/>
            <a:extLst>
              <a:ext uri="{FF2B5EF4-FFF2-40B4-BE49-F238E27FC236}">
                <a16:creationId xmlns:a16="http://schemas.microsoft.com/office/drawing/2014/main" id="{77BE4F7C-E42C-408C-9507-6DE016CBDE21}"/>
              </a:ext>
            </a:extLst>
          </p:cNvPr>
          <p:cNvSpPr/>
          <p:nvPr/>
        </p:nvSpPr>
        <p:spPr>
          <a:xfrm>
            <a:off x="1223990" y="5684164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10</a:t>
            </a:r>
          </a:p>
        </p:txBody>
      </p:sp>
      <p:sp>
        <p:nvSpPr>
          <p:cNvPr id="301" name="Fünfeck 300">
            <a:hlinkClick r:id="rId47" action="ppaction://hlinksldjump"/>
            <a:extLst>
              <a:ext uri="{FF2B5EF4-FFF2-40B4-BE49-F238E27FC236}">
                <a16:creationId xmlns:a16="http://schemas.microsoft.com/office/drawing/2014/main" id="{2457FC79-B29D-4FB4-BA00-A3854128655B}"/>
              </a:ext>
            </a:extLst>
          </p:cNvPr>
          <p:cNvSpPr/>
          <p:nvPr/>
        </p:nvSpPr>
        <p:spPr>
          <a:xfrm>
            <a:off x="10027966" y="4865265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Asimov" panose="020B0000000000000000" pitchFamily="34" charset="0"/>
              </a:rPr>
              <a:t>9</a:t>
            </a:r>
          </a:p>
        </p:txBody>
      </p:sp>
      <p:sp>
        <p:nvSpPr>
          <p:cNvPr id="304" name="Fünfeck 303">
            <a:hlinkClick r:id="rId48" action="ppaction://hlinksldjump"/>
            <a:extLst>
              <a:ext uri="{FF2B5EF4-FFF2-40B4-BE49-F238E27FC236}">
                <a16:creationId xmlns:a16="http://schemas.microsoft.com/office/drawing/2014/main" id="{90E65753-F8F9-47BA-859B-956EA6A5E0D8}"/>
              </a:ext>
            </a:extLst>
          </p:cNvPr>
          <p:cNvSpPr/>
          <p:nvPr/>
        </p:nvSpPr>
        <p:spPr>
          <a:xfrm>
            <a:off x="6006572" y="5048768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2">
                      <a:lumMod val="40000"/>
                      <a:lumOff val="60000"/>
                    </a:schemeClr>
                  </a:outerShdw>
                </a:effectLst>
                <a:latin typeface="Asimov" panose="020B0000000000000000" pitchFamily="34" charset="0"/>
              </a:rPr>
              <a:t>10</a:t>
            </a:r>
          </a:p>
        </p:txBody>
      </p:sp>
      <p:sp>
        <p:nvSpPr>
          <p:cNvPr id="310" name="Fünfeck 309">
            <a:hlinkClick r:id="rId49" action="ppaction://hlinksldjump"/>
            <a:extLst>
              <a:ext uri="{FF2B5EF4-FFF2-40B4-BE49-F238E27FC236}">
                <a16:creationId xmlns:a16="http://schemas.microsoft.com/office/drawing/2014/main" id="{561A131C-3CC9-49C0-A331-D26D3D84E29F}"/>
              </a:ext>
            </a:extLst>
          </p:cNvPr>
          <p:cNvSpPr/>
          <p:nvPr/>
        </p:nvSpPr>
        <p:spPr>
          <a:xfrm>
            <a:off x="10800966" y="5213128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Asimov" panose="020B0000000000000000" pitchFamily="34" charset="0"/>
              </a:rPr>
              <a:t>10</a:t>
            </a:r>
          </a:p>
        </p:txBody>
      </p:sp>
      <p:sp>
        <p:nvSpPr>
          <p:cNvPr id="322" name="Fünfeck 321">
            <a:hlinkClick r:id="rId50" action="ppaction://hlinksldjump"/>
            <a:extLst>
              <a:ext uri="{FF2B5EF4-FFF2-40B4-BE49-F238E27FC236}">
                <a16:creationId xmlns:a16="http://schemas.microsoft.com/office/drawing/2014/main" id="{E45C0482-80EC-41DC-82FC-FA318EE67750}"/>
              </a:ext>
            </a:extLst>
          </p:cNvPr>
          <p:cNvSpPr/>
          <p:nvPr/>
        </p:nvSpPr>
        <p:spPr>
          <a:xfrm>
            <a:off x="7538877" y="5113483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2">
                      <a:lumMod val="40000"/>
                      <a:lumOff val="60000"/>
                    </a:schemeClr>
                  </a:outerShdw>
                </a:effectLst>
                <a:latin typeface="Asimov" panose="020B0000000000000000" pitchFamily="34" charset="0"/>
              </a:rPr>
              <a:t>9</a:t>
            </a:r>
          </a:p>
        </p:txBody>
      </p:sp>
      <p:sp>
        <p:nvSpPr>
          <p:cNvPr id="325" name="Fünfeck 324">
            <a:hlinkClick r:id="rId51" action="ppaction://hlinksldjump"/>
            <a:extLst>
              <a:ext uri="{FF2B5EF4-FFF2-40B4-BE49-F238E27FC236}">
                <a16:creationId xmlns:a16="http://schemas.microsoft.com/office/drawing/2014/main" id="{C54AC70F-1B90-4624-A3B0-02AF85661496}"/>
              </a:ext>
            </a:extLst>
          </p:cNvPr>
          <p:cNvSpPr/>
          <p:nvPr/>
        </p:nvSpPr>
        <p:spPr>
          <a:xfrm>
            <a:off x="2949934" y="533399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2">
                      <a:lumMod val="40000"/>
                      <a:lumOff val="60000"/>
                    </a:schemeClr>
                  </a:outerShdw>
                </a:effectLst>
                <a:latin typeface="Asimov" panose="020B0000000000000000" pitchFamily="34" charset="0"/>
              </a:rPr>
              <a:t>11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B23120E-15DA-814E-5180-A2D1A69BC1DB}"/>
              </a:ext>
            </a:extLst>
          </p:cNvPr>
          <p:cNvSpPr txBox="1"/>
          <p:nvPr/>
        </p:nvSpPr>
        <p:spPr>
          <a:xfrm flipH="1">
            <a:off x="7179327" y="5993411"/>
            <a:ext cx="936000" cy="33855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Marcus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3B16B2D-A8B9-B9F9-2DCD-F4ADFB4D9605}"/>
              </a:ext>
            </a:extLst>
          </p:cNvPr>
          <p:cNvSpPr txBox="1"/>
          <p:nvPr/>
        </p:nvSpPr>
        <p:spPr>
          <a:xfrm flipH="1">
            <a:off x="8138627" y="5996228"/>
            <a:ext cx="998905" cy="33855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Michael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11EB2E5-E4D1-A392-AB1C-05CF981AFF98}"/>
              </a:ext>
            </a:extLst>
          </p:cNvPr>
          <p:cNvSpPr txBox="1"/>
          <p:nvPr/>
        </p:nvSpPr>
        <p:spPr>
          <a:xfrm flipH="1">
            <a:off x="7177113" y="6358178"/>
            <a:ext cx="936000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Markus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B908860-9F95-974E-5D87-960DF2F71098}"/>
              </a:ext>
            </a:extLst>
          </p:cNvPr>
          <p:cNvSpPr txBox="1"/>
          <p:nvPr/>
        </p:nvSpPr>
        <p:spPr>
          <a:xfrm flipH="1">
            <a:off x="8143736" y="6356539"/>
            <a:ext cx="67125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Udo</a:t>
            </a:r>
          </a:p>
        </p:txBody>
      </p:sp>
      <p:sp>
        <p:nvSpPr>
          <p:cNvPr id="18" name="Fünfeck 17">
            <a:hlinkClick r:id="rId52" action="ppaction://hlinksldjump"/>
            <a:extLst>
              <a:ext uri="{FF2B5EF4-FFF2-40B4-BE49-F238E27FC236}">
                <a16:creationId xmlns:a16="http://schemas.microsoft.com/office/drawing/2014/main" id="{E231AA6B-587A-100E-26B1-0897AD7F52B9}"/>
              </a:ext>
            </a:extLst>
          </p:cNvPr>
          <p:cNvSpPr/>
          <p:nvPr/>
        </p:nvSpPr>
        <p:spPr>
          <a:xfrm>
            <a:off x="3743321" y="5846190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3">
                      <a:lumMod val="40000"/>
                      <a:lumOff val="60000"/>
                    </a:schemeClr>
                  </a:outerShdw>
                </a:effectLst>
                <a:latin typeface="Asimov" panose="020B0000000000000000" pitchFamily="34" charset="0"/>
              </a:rPr>
              <a:t>12</a:t>
            </a:r>
          </a:p>
        </p:txBody>
      </p:sp>
      <p:sp>
        <p:nvSpPr>
          <p:cNvPr id="21" name="Fünfeck 20">
            <a:hlinkClick r:id="rId53" action="ppaction://hlinksldjump"/>
            <a:extLst>
              <a:ext uri="{FF2B5EF4-FFF2-40B4-BE49-F238E27FC236}">
                <a16:creationId xmlns:a16="http://schemas.microsoft.com/office/drawing/2014/main" id="{4D5EC77E-5F49-2C7E-C277-858FCE8C124B}"/>
              </a:ext>
            </a:extLst>
          </p:cNvPr>
          <p:cNvSpPr/>
          <p:nvPr/>
        </p:nvSpPr>
        <p:spPr>
          <a:xfrm>
            <a:off x="5284621" y="533399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2">
                      <a:lumMod val="40000"/>
                      <a:lumOff val="60000"/>
                    </a:schemeClr>
                  </a:outerShdw>
                </a:effectLst>
                <a:latin typeface="Asimov" panose="020B0000000000000000" pitchFamily="34" charset="0"/>
              </a:rPr>
              <a:t>11</a:t>
            </a:r>
          </a:p>
        </p:txBody>
      </p:sp>
      <p:sp>
        <p:nvSpPr>
          <p:cNvPr id="30" name="Fünfeck 29">
            <a:hlinkClick r:id="rId54" action="ppaction://hlinksldjump"/>
            <a:extLst>
              <a:ext uri="{FF2B5EF4-FFF2-40B4-BE49-F238E27FC236}">
                <a16:creationId xmlns:a16="http://schemas.microsoft.com/office/drawing/2014/main" id="{A09EDA19-A711-802E-C207-E009F4F4F21D}"/>
              </a:ext>
            </a:extLst>
          </p:cNvPr>
          <p:cNvSpPr/>
          <p:nvPr/>
        </p:nvSpPr>
        <p:spPr>
          <a:xfrm>
            <a:off x="6034162" y="5846190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3">
                      <a:lumMod val="40000"/>
                      <a:lumOff val="60000"/>
                    </a:schemeClr>
                  </a:outerShdw>
                </a:effectLst>
                <a:latin typeface="Asimov" panose="020B0000000000000000" pitchFamily="34" charset="0"/>
              </a:rPr>
              <a:t>12</a:t>
            </a:r>
          </a:p>
        </p:txBody>
      </p:sp>
      <p:sp>
        <p:nvSpPr>
          <p:cNvPr id="32" name="Fünfeck 31">
            <a:hlinkClick r:id="rId55" action="ppaction://hlinksldjump"/>
            <a:extLst>
              <a:ext uri="{FF2B5EF4-FFF2-40B4-BE49-F238E27FC236}">
                <a16:creationId xmlns:a16="http://schemas.microsoft.com/office/drawing/2014/main" id="{5D8437A8-36BB-7DAE-6277-DF6F061D2C90}"/>
              </a:ext>
            </a:extLst>
          </p:cNvPr>
          <p:cNvSpPr/>
          <p:nvPr/>
        </p:nvSpPr>
        <p:spPr>
          <a:xfrm>
            <a:off x="10027965" y="5733880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2">
                      <a:lumMod val="40000"/>
                      <a:lumOff val="60000"/>
                    </a:schemeClr>
                  </a:outerShdw>
                </a:effectLst>
                <a:latin typeface="Asimov" panose="020B0000000000000000" pitchFamily="34" charset="0"/>
              </a:rPr>
              <a:t>11</a:t>
            </a:r>
          </a:p>
        </p:txBody>
      </p:sp>
      <p:sp>
        <p:nvSpPr>
          <p:cNvPr id="33" name="Fünfeck 32">
            <a:hlinkClick r:id="rId56" action="ppaction://hlinksldjump"/>
            <a:extLst>
              <a:ext uri="{FF2B5EF4-FFF2-40B4-BE49-F238E27FC236}">
                <a16:creationId xmlns:a16="http://schemas.microsoft.com/office/drawing/2014/main" id="{4BC17190-1DA6-E5EB-AF31-36F50AF7F73E}"/>
              </a:ext>
            </a:extLst>
          </p:cNvPr>
          <p:cNvSpPr/>
          <p:nvPr/>
        </p:nvSpPr>
        <p:spPr>
          <a:xfrm>
            <a:off x="2940363" y="6122637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3">
                      <a:lumMod val="40000"/>
                      <a:lumOff val="60000"/>
                    </a:schemeClr>
                  </a:outerShdw>
                </a:effectLst>
                <a:latin typeface="Asimov" panose="020B0000000000000000" pitchFamily="34" charset="0"/>
              </a:rPr>
              <a:t>13</a:t>
            </a:r>
          </a:p>
        </p:txBody>
      </p:sp>
      <p:sp>
        <p:nvSpPr>
          <p:cNvPr id="34" name="Fünfeck 33">
            <a:hlinkClick r:id="rId57" action="ppaction://hlinksldjump"/>
            <a:extLst>
              <a:ext uri="{FF2B5EF4-FFF2-40B4-BE49-F238E27FC236}">
                <a16:creationId xmlns:a16="http://schemas.microsoft.com/office/drawing/2014/main" id="{E8383BEA-BBA1-4729-0177-9707C5E70697}"/>
              </a:ext>
            </a:extLst>
          </p:cNvPr>
          <p:cNvSpPr/>
          <p:nvPr/>
        </p:nvSpPr>
        <p:spPr>
          <a:xfrm>
            <a:off x="5291924" y="6122637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3">
                      <a:lumMod val="40000"/>
                      <a:lumOff val="60000"/>
                    </a:schemeClr>
                  </a:outerShdw>
                </a:effectLst>
                <a:latin typeface="Asimov" panose="020B0000000000000000" pitchFamily="34" charset="0"/>
              </a:rPr>
              <a:t>13</a:t>
            </a:r>
          </a:p>
        </p:txBody>
      </p:sp>
      <p:sp>
        <p:nvSpPr>
          <p:cNvPr id="42" name="Fünfeck 41">
            <a:hlinkClick r:id="rId58" action="ppaction://hlinksldjump"/>
            <a:extLst>
              <a:ext uri="{FF2B5EF4-FFF2-40B4-BE49-F238E27FC236}">
                <a16:creationId xmlns:a16="http://schemas.microsoft.com/office/drawing/2014/main" id="{2AC6CF9D-2CEA-BC31-7204-670211ED60A7}"/>
              </a:ext>
            </a:extLst>
          </p:cNvPr>
          <p:cNvSpPr/>
          <p:nvPr/>
        </p:nvSpPr>
        <p:spPr>
          <a:xfrm>
            <a:off x="10798752" y="6051641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3">
                      <a:lumMod val="40000"/>
                      <a:lumOff val="60000"/>
                    </a:schemeClr>
                  </a:outerShdw>
                </a:effectLst>
                <a:latin typeface="Asimov" panose="020B0000000000000000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5849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Zitat</a:t>
            </a: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D49E67F-0374-442B-82C7-069D9B326E34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9808048-FC5B-39E5-816A-19E9ADA7C134}"/>
              </a:ext>
            </a:extLst>
          </p:cNvPr>
          <p:cNvSpPr txBox="1"/>
          <p:nvPr/>
        </p:nvSpPr>
        <p:spPr>
          <a:xfrm flipH="1">
            <a:off x="0" y="734662"/>
            <a:ext cx="12192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Wer sagte in welcher TV-Serie:</a:t>
            </a:r>
          </a:p>
          <a:p>
            <a:pPr algn="ct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»Captain, es gibt eine grundlegende und sehr wertvolle Aussage in der Wissenschaft, sie ist ein Zeichen von Weisheit und lautet: Ich weiß es nicht!«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D049F61-09C8-5B9B-404F-B015976A5216}"/>
              </a:ext>
            </a:extLst>
          </p:cNvPr>
          <p:cNvSpPr txBox="1"/>
          <p:nvPr/>
        </p:nvSpPr>
        <p:spPr>
          <a:xfrm flipH="1">
            <a:off x="0" y="4975762"/>
            <a:ext cx="121919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4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Data in </a:t>
            </a:r>
            <a:r>
              <a:rPr lang="de-DE" sz="44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Star Trek – The Next Generation</a:t>
            </a:r>
          </a:p>
        </p:txBody>
      </p:sp>
      <p:sp>
        <p:nvSpPr>
          <p:cNvPr id="3" name="Fünfeck 2">
            <a:extLst>
              <a:ext uri="{FF2B5EF4-FFF2-40B4-BE49-F238E27FC236}">
                <a16:creationId xmlns:a16="http://schemas.microsoft.com/office/drawing/2014/main" id="{8881D8D9-7876-C425-8291-B438F52A3B4D}"/>
              </a:ext>
            </a:extLst>
          </p:cNvPr>
          <p:cNvSpPr/>
          <p:nvPr/>
        </p:nvSpPr>
        <p:spPr>
          <a:xfrm>
            <a:off x="176418" y="168212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7370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Spezial</a:t>
            </a: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97C15D6-84F8-4E73-83BD-1CC3C440AA0E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42585A4-131F-188D-5D45-3263664DC646}"/>
              </a:ext>
            </a:extLst>
          </p:cNvPr>
          <p:cNvSpPr txBox="1"/>
          <p:nvPr/>
        </p:nvSpPr>
        <p:spPr>
          <a:xfrm flipH="1">
            <a:off x="-2" y="779530"/>
            <a:ext cx="121920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Zu welcher SF–Serie gehört die jeweilige Kampfflieger–Gattung?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de-DE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(1) Viper      (2) Jaeger      (3) Adler      (4) Weißer Stern</a:t>
            </a:r>
          </a:p>
          <a:p>
            <a:pPr algn="ctr"/>
            <a:r>
              <a:rPr lang="de-DE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(A) </a:t>
            </a:r>
            <a:r>
              <a:rPr lang="de-DE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Mondbasis Alpha 1                          </a:t>
            </a:r>
            <a:r>
              <a:rPr lang="de-DE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(B) </a:t>
            </a:r>
            <a:r>
              <a:rPr lang="de-DE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Babylon 5  </a:t>
            </a:r>
            <a:br>
              <a:rPr lang="de-DE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</a:br>
            <a:r>
              <a:rPr lang="de-DE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(C) </a:t>
            </a:r>
            <a:r>
              <a:rPr lang="de-DE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Pacific Rim                     </a:t>
            </a:r>
            <a:r>
              <a:rPr lang="de-DE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(D) </a:t>
            </a:r>
            <a:r>
              <a:rPr lang="de-DE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Kampfstern Galactica</a:t>
            </a:r>
            <a:endParaRPr lang="de-DE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CD514D9-E97D-3145-74BA-E864A4F499B7}"/>
              </a:ext>
            </a:extLst>
          </p:cNvPr>
          <p:cNvSpPr txBox="1"/>
          <p:nvPr/>
        </p:nvSpPr>
        <p:spPr>
          <a:xfrm flipH="1">
            <a:off x="-1" y="5205433"/>
            <a:ext cx="1219199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(1-D)   (2-C)   (3-A)  (4-B)</a:t>
            </a:r>
            <a:endParaRPr lang="de-DE" sz="36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4" name="Fünfeck 3">
            <a:extLst>
              <a:ext uri="{FF2B5EF4-FFF2-40B4-BE49-F238E27FC236}">
                <a16:creationId xmlns:a16="http://schemas.microsoft.com/office/drawing/2014/main" id="{201307F0-3080-FC7A-0C82-7F7723627AED}"/>
              </a:ext>
            </a:extLst>
          </p:cNvPr>
          <p:cNvSpPr/>
          <p:nvPr/>
        </p:nvSpPr>
        <p:spPr>
          <a:xfrm>
            <a:off x="176418" y="14376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4052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Spezial</a:t>
            </a: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BB358F3-74DB-4DC0-B5DB-6A2D2E16676C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E0B1606-7198-13C1-E083-3E5045267BDE}"/>
              </a:ext>
            </a:extLst>
          </p:cNvPr>
          <p:cNvSpPr txBox="1"/>
          <p:nvPr/>
        </p:nvSpPr>
        <p:spPr>
          <a:xfrm flipH="1">
            <a:off x="244222" y="883227"/>
            <a:ext cx="1160879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Welches Schiff in </a:t>
            </a:r>
            <a:r>
              <a:rPr lang="de-DE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Star Trek </a:t>
            </a:r>
            <a:r>
              <a:rPr lang="de-DE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wurde nach einem deutschen Kreuzer aus dem ersten Weltkrieg benannt?</a:t>
            </a:r>
          </a:p>
          <a:p>
            <a:pPr algn="ctr">
              <a:spcBef>
                <a:spcPts val="1200"/>
              </a:spcBef>
            </a:pPr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(A) Wolf    (B) Emden    (C) Möwe    (D) Seeadler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CE47D40-FD45-9ECE-8524-7A396BFE1DF3}"/>
              </a:ext>
            </a:extLst>
          </p:cNvPr>
          <p:cNvSpPr txBox="1"/>
          <p:nvPr/>
        </p:nvSpPr>
        <p:spPr>
          <a:xfrm flipH="1">
            <a:off x="-1" y="5032940"/>
            <a:ext cx="12192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3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(B) Die USS Emden (</a:t>
            </a:r>
            <a:r>
              <a:rPr lang="de-DE" sz="36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Star Trek VI - Das unentdeckte Land</a:t>
            </a:r>
            <a:r>
              <a:rPr lang="de-DE" sz="3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)</a:t>
            </a:r>
            <a:endParaRPr lang="de-DE" sz="3600" b="1" i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4" name="Fünfeck 3">
            <a:extLst>
              <a:ext uri="{FF2B5EF4-FFF2-40B4-BE49-F238E27FC236}">
                <a16:creationId xmlns:a16="http://schemas.microsoft.com/office/drawing/2014/main" id="{1971BF5C-3E25-3BEF-6EC3-FCD1C7C4F83D}"/>
              </a:ext>
            </a:extLst>
          </p:cNvPr>
          <p:cNvSpPr/>
          <p:nvPr/>
        </p:nvSpPr>
        <p:spPr>
          <a:xfrm>
            <a:off x="176418" y="14376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8925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Spezial</a:t>
            </a: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712CC6E-AC98-4971-939A-D810068ADC79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28B010-932C-2476-634A-1C7143D8A746}"/>
              </a:ext>
            </a:extLst>
          </p:cNvPr>
          <p:cNvSpPr txBox="1"/>
          <p:nvPr/>
        </p:nvSpPr>
        <p:spPr>
          <a:xfrm flipH="1">
            <a:off x="-2" y="883227"/>
            <a:ext cx="12192001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Welcher Planet gehört nicht ins Universum von </a:t>
            </a:r>
            <a:r>
              <a:rPr lang="de-DE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Battlestar Galactica</a:t>
            </a:r>
            <a:r>
              <a:rPr lang="de-DE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?</a:t>
            </a:r>
          </a:p>
          <a:p>
            <a:pPr>
              <a:spcBef>
                <a:spcPts val="1800"/>
              </a:spcBef>
              <a:tabLst>
                <a:tab pos="6457950" algn="l"/>
              </a:tabLst>
            </a:pPr>
            <a:r>
              <a:rPr lang="de-DE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(A) </a:t>
            </a:r>
            <a:r>
              <a:rPr lang="de-DE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Balmorra</a:t>
            </a:r>
            <a:r>
              <a:rPr lang="de-DE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     (B) </a:t>
            </a:r>
            <a:r>
              <a:rPr lang="de-DE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Kobol</a:t>
            </a:r>
            <a:r>
              <a:rPr lang="de-DE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     (C) Carillon        (D) </a:t>
            </a:r>
            <a:r>
              <a:rPr lang="de-DE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Gomorray</a:t>
            </a:r>
            <a:endParaRPr lang="de-DE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403B157-62BA-FABC-4DA2-4F0364CDDA47}"/>
              </a:ext>
            </a:extLst>
          </p:cNvPr>
          <p:cNvSpPr txBox="1"/>
          <p:nvPr/>
        </p:nvSpPr>
        <p:spPr>
          <a:xfrm flipH="1">
            <a:off x="0" y="4758943"/>
            <a:ext cx="1219199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(A) </a:t>
            </a:r>
            <a:r>
              <a:rPr lang="de-DE" sz="4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Balmorra</a:t>
            </a:r>
            <a:r>
              <a:rPr lang="de-DE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gehört ins Universum von </a:t>
            </a:r>
            <a:r>
              <a:rPr lang="de-DE" sz="40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Star Wars</a:t>
            </a:r>
          </a:p>
        </p:txBody>
      </p:sp>
      <p:sp>
        <p:nvSpPr>
          <p:cNvPr id="3" name="Fünfeck 2">
            <a:extLst>
              <a:ext uri="{FF2B5EF4-FFF2-40B4-BE49-F238E27FC236}">
                <a16:creationId xmlns:a16="http://schemas.microsoft.com/office/drawing/2014/main" id="{DBF63CA7-B74B-9C5B-11C2-A5E444CF0928}"/>
              </a:ext>
            </a:extLst>
          </p:cNvPr>
          <p:cNvSpPr/>
          <p:nvPr/>
        </p:nvSpPr>
        <p:spPr>
          <a:xfrm>
            <a:off x="176418" y="14376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9328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Spezial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244222" y="732397"/>
            <a:ext cx="1160879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Welche Bezeichnung für Menschen hat Marcus frei erfunden?</a:t>
            </a:r>
          </a:p>
          <a:p>
            <a:pPr algn="ctr">
              <a:spcBef>
                <a:spcPts val="1200"/>
              </a:spcBef>
            </a:pPr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(A) </a:t>
            </a:r>
            <a:r>
              <a:rPr lang="de-DE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Irkman</a:t>
            </a:r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                                (B) </a:t>
            </a:r>
            <a:r>
              <a:rPr lang="de-DE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Tikiti</a:t>
            </a:r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  <a:r>
              <a:rPr lang="de-DE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Maji</a:t>
            </a:r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(C) Kohlenstoffeinheiten	      (D) Terraner</a:t>
            </a:r>
            <a:endParaRPr lang="de-DE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-1" y="5045703"/>
            <a:ext cx="1219200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4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»</a:t>
            </a:r>
            <a:r>
              <a:rPr lang="de-DE" sz="44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Tikiti</a:t>
            </a:r>
            <a:r>
              <a:rPr lang="de-DE" sz="4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  <a:r>
              <a:rPr lang="de-DE" sz="44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Maji</a:t>
            </a:r>
            <a:r>
              <a:rPr lang="de-DE" sz="4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« ist Suaheli für »Wassermelone«</a:t>
            </a:r>
            <a:endParaRPr lang="de-DE" sz="4400" b="1" i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7B92784-B6BB-4E26-8A51-4CDF8DE6C6D1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286F2EC0-6CE4-F6A6-C060-D98DD1DD405F}"/>
              </a:ext>
            </a:extLst>
          </p:cNvPr>
          <p:cNvSpPr/>
          <p:nvPr/>
        </p:nvSpPr>
        <p:spPr>
          <a:xfrm>
            <a:off x="176418" y="14376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038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Spezial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0" y="4644399"/>
            <a:ext cx="1219200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Auf einem Planeten nahe Beteigeuze namens </a:t>
            </a:r>
            <a:r>
              <a:rPr lang="de-DE" sz="4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Soror</a:t>
            </a:r>
            <a:endParaRPr lang="de-DE" sz="40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  <a:p>
            <a:pPr algn="ctr"/>
            <a:r>
              <a:rPr lang="de-DE" sz="3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(lat. für »Schwester« wegen der Erdähnlichkeit)</a:t>
            </a: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7F908D7-1A67-4644-BB3F-E60D52648DD9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7745999-65A1-B995-4785-4D7ABCA2CC9A}"/>
              </a:ext>
            </a:extLst>
          </p:cNvPr>
          <p:cNvSpPr txBox="1"/>
          <p:nvPr/>
        </p:nvSpPr>
        <p:spPr>
          <a:xfrm flipH="1">
            <a:off x="-2" y="883227"/>
            <a:ext cx="121920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Auf welchem Planeten spielt vermeintlich der Roman </a:t>
            </a:r>
            <a:b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</a:br>
            <a:r>
              <a:rPr lang="de-DE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Planet der Affen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?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3" name="Fünfeck 2">
            <a:extLst>
              <a:ext uri="{FF2B5EF4-FFF2-40B4-BE49-F238E27FC236}">
                <a16:creationId xmlns:a16="http://schemas.microsoft.com/office/drawing/2014/main" id="{C994C9E5-EA9F-4587-16B9-0A27EED3C565}"/>
              </a:ext>
            </a:extLst>
          </p:cNvPr>
          <p:cNvSpPr/>
          <p:nvPr/>
        </p:nvSpPr>
        <p:spPr>
          <a:xfrm>
            <a:off x="176418" y="14376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6553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Spezial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-1" y="765915"/>
            <a:ext cx="121920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»</a:t>
            </a:r>
            <a:r>
              <a:rPr lang="de-DE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Watchman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«</a:t>
            </a:r>
          </a:p>
          <a:p>
            <a:pPr algn="ctr"/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Wieso war das 1982 eine Sensation?</a:t>
            </a:r>
            <a:endParaRPr lang="de-DE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-2" y="3774277"/>
            <a:ext cx="1219200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4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Weil hier nicht die Comic-Serie </a:t>
            </a:r>
            <a:r>
              <a:rPr lang="de-DE" sz="4400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Watchmen</a:t>
            </a:r>
            <a:r>
              <a:rPr lang="de-DE" sz="4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  <a:br>
              <a:rPr lang="de-DE" sz="4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</a:br>
            <a:r>
              <a:rPr lang="de-DE" sz="4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von 1986 gemeint ist, </a:t>
            </a:r>
            <a:br>
              <a:rPr lang="de-DE" sz="4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</a:br>
            <a:r>
              <a:rPr lang="de-DE" sz="4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sondern der Taschenfernseher von Sony</a:t>
            </a:r>
            <a:endParaRPr lang="de-DE" sz="4400" b="1" i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B192BFD-CC99-41EF-B3F9-15E53123C9C9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A6362A05-93F7-5F69-C013-145200A88BFC}"/>
              </a:ext>
            </a:extLst>
          </p:cNvPr>
          <p:cNvSpPr/>
          <p:nvPr/>
        </p:nvSpPr>
        <p:spPr>
          <a:xfrm>
            <a:off x="176418" y="14376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1581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Spezial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176418" y="1145305"/>
            <a:ext cx="118391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Welches SF-bezogene Spiel wurde seit 2020 über 25.000.000 Mal verkauft?</a:t>
            </a:r>
            <a:endParaRPr lang="de-DE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293665" y="4914058"/>
            <a:ext cx="1160879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48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Cyberpunk 2077</a:t>
            </a: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B53CCC3-667F-41D2-BF83-4B5334E77015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E749CA07-3C1E-328D-E61A-80F8A67C8844}"/>
              </a:ext>
            </a:extLst>
          </p:cNvPr>
          <p:cNvSpPr/>
          <p:nvPr/>
        </p:nvSpPr>
        <p:spPr>
          <a:xfrm>
            <a:off x="176418" y="14376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4267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Spezial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0" y="713045"/>
            <a:ext cx="1219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4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In einer Hörspielserie der 1970er bringt ein neuartiges technisches Gerät einige Menschen auf einen Planeten, der bewohnt wird von wem? </a:t>
            </a:r>
          </a:p>
          <a:p>
            <a:pPr algn="ctr"/>
            <a:r>
              <a:rPr lang="de-DE" sz="4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(A) Karnivoren       (B) </a:t>
            </a:r>
            <a:r>
              <a:rPr lang="de-DE" sz="4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Cannibalen</a:t>
            </a:r>
            <a:r>
              <a:rPr lang="de-DE" sz="4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  <a:br>
              <a:rPr lang="de-DE" sz="4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</a:br>
            <a:r>
              <a:rPr lang="de-DE" sz="4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(C) </a:t>
            </a:r>
            <a:r>
              <a:rPr lang="de-DE" sz="4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Weganern</a:t>
            </a:r>
            <a:r>
              <a:rPr lang="de-DE" sz="4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      (D) </a:t>
            </a:r>
            <a:r>
              <a:rPr lang="de-DE" sz="4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Vlexitariern</a:t>
            </a:r>
            <a:endParaRPr lang="de-DE" sz="4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0" y="5218250"/>
            <a:ext cx="12192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4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(C) </a:t>
            </a:r>
            <a:r>
              <a:rPr lang="de-DE" sz="48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Weganern</a:t>
            </a:r>
            <a:r>
              <a:rPr lang="de-DE" sz="4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  <a:r>
              <a:rPr lang="de-DE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(in der Serie </a:t>
            </a:r>
            <a:r>
              <a:rPr lang="de-DE" sz="40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Commander Perkins</a:t>
            </a:r>
            <a:r>
              <a:rPr lang="de-DE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)</a:t>
            </a:r>
            <a:endParaRPr lang="de-DE" sz="4400" b="1" i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DA774F1-9A20-48C4-BD9B-BCE804F5D5FB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DD4FD88C-9E79-53C4-AE19-17A2AD06D2C0}"/>
              </a:ext>
            </a:extLst>
          </p:cNvPr>
          <p:cNvSpPr/>
          <p:nvPr/>
        </p:nvSpPr>
        <p:spPr>
          <a:xfrm>
            <a:off x="176418" y="14376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9563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Spezial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0" y="590497"/>
            <a:ext cx="121920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Die Hörspielserie </a:t>
            </a:r>
            <a:r>
              <a:rPr lang="de-DE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Der letzte Detektiv </a:t>
            </a:r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endete 2001 nach 40 Folgen recht abrupt. Wem ist ein würdiger Abschluss in zwei weiteren Folgen zu verdanken?</a:t>
            </a:r>
          </a:p>
          <a:p>
            <a:pPr algn="ctr"/>
            <a:r>
              <a:rPr 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(A) Crowdfunding-Initiative "Der letzte Jonas" </a:t>
            </a:r>
          </a:p>
          <a:p>
            <a:pPr algn="ctr"/>
            <a:r>
              <a:rPr 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(B) Rechtsanwaltskanzlei Dr. Bahr </a:t>
            </a:r>
          </a:p>
          <a:p>
            <a:pPr algn="ctr"/>
            <a:r>
              <a:rPr 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(C) Künstlerkollektiv S.A.M.  </a:t>
            </a:r>
          </a:p>
          <a:p>
            <a:pPr algn="ctr"/>
            <a:r>
              <a:rPr 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(D) Unternehmensberatung Bain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0" y="5373971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3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(B) Rechtsanwaltskanzlei Dr. Bahr </a:t>
            </a:r>
            <a:r>
              <a:rPr lang="de-DE" sz="2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(2008 die Folgen 41 und 42)</a:t>
            </a:r>
            <a:endParaRPr lang="en-US" sz="4000" b="1" i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DA774F1-9A20-48C4-BD9B-BCE804F5D5FB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0E0334C9-1AAF-E5B9-1534-1E31B5334841}"/>
              </a:ext>
            </a:extLst>
          </p:cNvPr>
          <p:cNvSpPr/>
          <p:nvPr/>
        </p:nvSpPr>
        <p:spPr>
          <a:xfrm>
            <a:off x="176418" y="14376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9425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Autor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244222" y="900039"/>
            <a:ext cx="116087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Welcher Autor schrieb die Kurzgeschichten-Sammlung</a:t>
            </a:r>
            <a:br>
              <a:rPr lang="de-DE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</a:br>
            <a:r>
              <a:rPr lang="de-DE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Als es noch Menschen gab</a:t>
            </a:r>
            <a:r>
              <a:rPr lang="de-DE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244222" y="4747935"/>
            <a:ext cx="11608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5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Clifford D. Simak</a:t>
            </a:r>
            <a:endParaRPr lang="de-DE" sz="5400" b="1" i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5" name="Interaktive Schaltfläche: Zurückkehren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C15C8BC-5890-4414-B1E6-55F0F367D2C8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ünfeck 6">
            <a:extLst>
              <a:ext uri="{FF2B5EF4-FFF2-40B4-BE49-F238E27FC236}">
                <a16:creationId xmlns:a16="http://schemas.microsoft.com/office/drawing/2014/main" id="{B1B2FA0C-0149-4949-DED5-2E53AA3C45E5}"/>
              </a:ext>
            </a:extLst>
          </p:cNvPr>
          <p:cNvSpPr/>
          <p:nvPr/>
        </p:nvSpPr>
        <p:spPr>
          <a:xfrm>
            <a:off x="176418" y="14376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4651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Spezial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-1" y="713045"/>
            <a:ext cx="1219199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Worauf spielt der Titel von Michel Houellebecqs Roman </a:t>
            </a:r>
            <a:r>
              <a:rPr lang="de-DE" sz="4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Soumission</a:t>
            </a:r>
            <a:r>
              <a:rPr lang="de-DE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  <a:br>
              <a:rPr lang="de-DE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</a:br>
            <a:r>
              <a:rPr lang="de-DE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</a:t>
            </a:r>
            <a:r>
              <a:rPr lang="de-DE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dt</a:t>
            </a:r>
            <a:r>
              <a:rPr lang="de-DE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: </a:t>
            </a:r>
            <a:r>
              <a:rPr lang="de-DE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Unterwerfung</a:t>
            </a:r>
            <a:r>
              <a:rPr lang="de-DE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) an?</a:t>
            </a:r>
          </a:p>
          <a:p>
            <a:pPr algn="ct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Zwei Möglichkeiten, eine genügt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-47380" y="4293483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3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Die wörtliche Bedeutung von "Islam" = "Unterwerfung" </a:t>
            </a:r>
          </a:p>
          <a:p>
            <a:pPr algn="ctr"/>
            <a:r>
              <a:rPr lang="de-DE" sz="36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Die Geschichte der O </a:t>
            </a:r>
            <a:r>
              <a:rPr lang="de-DE" sz="2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</a:t>
            </a:r>
            <a:r>
              <a:rPr lang="de-DE" sz="2800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Histoire</a:t>
            </a:r>
            <a:r>
              <a:rPr lang="de-DE" sz="28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  <a:r>
              <a:rPr lang="de-DE" sz="2800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d‘O</a:t>
            </a:r>
            <a:r>
              <a:rPr lang="de-DE" sz="2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, 1954, verfilmt 1975 und 1992)</a:t>
            </a:r>
            <a:r>
              <a:rPr lang="de-DE" sz="3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und ihre Unterwerfung</a:t>
            </a: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DA774F1-9A20-48C4-BD9B-BCE804F5D5FB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DDF763D4-B80A-6B96-477A-CA5E8E5D3C8F}"/>
              </a:ext>
            </a:extLst>
          </p:cNvPr>
          <p:cNvSpPr/>
          <p:nvPr/>
        </p:nvSpPr>
        <p:spPr>
          <a:xfrm>
            <a:off x="176418" y="172643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08485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Spezial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-1" y="713045"/>
            <a:ext cx="121919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Welche dieser Jahreszahlen hat Arthur C. Clarke </a:t>
            </a:r>
            <a:r>
              <a:rPr lang="de-DE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nicht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für die Titel seines </a:t>
            </a:r>
            <a:r>
              <a:rPr lang="de-DE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Odyssee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-Zyklus genutzt?</a:t>
            </a:r>
            <a:b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</a:b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2001    2010     2061    2091    3001</a:t>
            </a:r>
            <a:endParaRPr lang="de-DE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-47380" y="5085337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5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2091</a:t>
            </a:r>
            <a:endParaRPr lang="de-DE" sz="36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DA774F1-9A20-48C4-BD9B-BCE804F5D5FB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DDF763D4-B80A-6B96-477A-CA5E8E5D3C8F}"/>
              </a:ext>
            </a:extLst>
          </p:cNvPr>
          <p:cNvSpPr/>
          <p:nvPr/>
        </p:nvSpPr>
        <p:spPr>
          <a:xfrm>
            <a:off x="176418" y="172643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9608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Spezial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-1" y="713045"/>
            <a:ext cx="1219199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Beim Dreh zu </a:t>
            </a:r>
            <a:r>
              <a:rPr lang="de-DE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Der Sechs-Millionen-Dollar-Mann </a:t>
            </a:r>
            <a:r>
              <a:rPr lang="de-DE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in einem Vergnügungspark in Long Beach entdeckte die Filmcrew eine Schaufenster-puppe, die keine war, sondern ...?</a:t>
            </a:r>
            <a:endParaRPr lang="de-DE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-47380" y="4284057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3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... die 1911 mumifizierte und zwischenzeitlich vergessene Leiche eines Zug- und Bankräubers. Als die Crew aus Ver-sehen den Arm abbrach, kamen Knochen zum Vorschein.</a:t>
            </a: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DA774F1-9A20-48C4-BD9B-BCE804F5D5FB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DDF763D4-B80A-6B96-477A-CA5E8E5D3C8F}"/>
              </a:ext>
            </a:extLst>
          </p:cNvPr>
          <p:cNvSpPr/>
          <p:nvPr/>
        </p:nvSpPr>
        <p:spPr>
          <a:xfrm>
            <a:off x="176418" y="172643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0901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Autor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-2" y="1145138"/>
            <a:ext cx="1219200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4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Wer schrieb das Drehbuch zum Film </a:t>
            </a:r>
            <a:r>
              <a:rPr lang="de-DE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Münchhausen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der UFA von 1943?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244222" y="4417997"/>
            <a:ext cx="1160879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5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Erich Kästner</a:t>
            </a:r>
            <a:br>
              <a:rPr lang="de-DE" sz="54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</a:br>
            <a:r>
              <a:rPr lang="de-DE" sz="4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(unter dem Pseudonym Berthold Bürger)</a:t>
            </a:r>
            <a:endParaRPr lang="de-DE" sz="54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33A5E04-A5EE-406A-98B8-91EC46E9D904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ünfeck 5">
            <a:extLst>
              <a:ext uri="{FF2B5EF4-FFF2-40B4-BE49-F238E27FC236}">
                <a16:creationId xmlns:a16="http://schemas.microsoft.com/office/drawing/2014/main" id="{622AA7CC-119C-7FE0-876A-617E9158D888}"/>
              </a:ext>
            </a:extLst>
          </p:cNvPr>
          <p:cNvSpPr/>
          <p:nvPr/>
        </p:nvSpPr>
        <p:spPr>
          <a:xfrm>
            <a:off x="176418" y="14376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387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Autor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-2" y="1286540"/>
            <a:ext cx="121920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Welcher SF-Autor schrieb den Roman </a:t>
            </a:r>
            <a:r>
              <a:rPr lang="de-DE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Die Eissphinx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244222" y="4840830"/>
            <a:ext cx="11608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5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Jules Verne</a:t>
            </a: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6E24790-110E-4C26-9CB9-D99FADE01292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ünfeck 5">
            <a:extLst>
              <a:ext uri="{FF2B5EF4-FFF2-40B4-BE49-F238E27FC236}">
                <a16:creationId xmlns:a16="http://schemas.microsoft.com/office/drawing/2014/main" id="{989FC6D7-A040-055A-A355-63C24591BD10}"/>
              </a:ext>
            </a:extLst>
          </p:cNvPr>
          <p:cNvSpPr/>
          <p:nvPr/>
        </p:nvSpPr>
        <p:spPr>
          <a:xfrm>
            <a:off x="176418" y="186584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380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C9D2A9-7F81-4653-BF62-B370385ABA06}"/>
              </a:ext>
            </a:extLst>
          </p:cNvPr>
          <p:cNvSpPr txBox="1"/>
          <p:nvPr/>
        </p:nvSpPr>
        <p:spPr>
          <a:xfrm>
            <a:off x="244223" y="186584"/>
            <a:ext cx="11608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3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001 Interstellar Log" panose="02000000000000000000" pitchFamily="2" charset="0"/>
              </a:rPr>
              <a:t>Kategorie Autor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F5F418-8450-4D21-8326-BEF5D9C3216F}"/>
              </a:ext>
            </a:extLst>
          </p:cNvPr>
          <p:cNvSpPr txBox="1"/>
          <p:nvPr/>
        </p:nvSpPr>
        <p:spPr>
          <a:xfrm flipH="1">
            <a:off x="0" y="1079257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2147888" algn="ctr"/>
            <a:r>
              <a:rPr lang="de-DE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Frage: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</a:t>
            </a:r>
          </a:p>
          <a:p>
            <a:pPr algn="ctr"/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Welche Autorin schrieb den </a:t>
            </a:r>
            <a:r>
              <a:rPr lang="de-DE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dystopi-schen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 Roman </a:t>
            </a:r>
            <a:r>
              <a:rPr lang="de-DE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Der Report der Magd</a:t>
            </a:r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D5F449-053B-4607-B755-B4597A0BF680}"/>
              </a:ext>
            </a:extLst>
          </p:cNvPr>
          <p:cNvSpPr txBox="1"/>
          <p:nvPr/>
        </p:nvSpPr>
        <p:spPr>
          <a:xfrm flipH="1">
            <a:off x="0" y="4416578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Antwort: </a:t>
            </a:r>
          </a:p>
          <a:p>
            <a:pPr algn="ctr"/>
            <a:r>
              <a:rPr lang="de-DE" sz="5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Margaret Atwood</a:t>
            </a:r>
          </a:p>
        </p:txBody>
      </p:sp>
      <p:sp>
        <p:nvSpPr>
          <p:cNvPr id="7" name="Interaktive Schaltfläche: Zurückkehren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444C391-580A-4D81-830A-953831721A1A}"/>
              </a:ext>
            </a:extLst>
          </p:cNvPr>
          <p:cNvSpPr/>
          <p:nvPr/>
        </p:nvSpPr>
        <p:spPr>
          <a:xfrm>
            <a:off x="11142745" y="186584"/>
            <a:ext cx="872837" cy="696643"/>
          </a:xfrm>
          <a:prstGeom prst="actionButtonReturn">
            <a:avLst/>
          </a:prstGeom>
          <a:solidFill>
            <a:srgbClr val="00B0F0">
              <a:alpha val="7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ünfeck 4">
            <a:extLst>
              <a:ext uri="{FF2B5EF4-FFF2-40B4-BE49-F238E27FC236}">
                <a16:creationId xmlns:a16="http://schemas.microsoft.com/office/drawing/2014/main" id="{7B568AD8-AC8E-211A-B0DE-EA9AD742DF15}"/>
              </a:ext>
            </a:extLst>
          </p:cNvPr>
          <p:cNvSpPr/>
          <p:nvPr/>
        </p:nvSpPr>
        <p:spPr>
          <a:xfrm>
            <a:off x="176418" y="143766"/>
            <a:ext cx="671253" cy="685800"/>
          </a:xfrm>
          <a:prstGeom prst="pentagon">
            <a:avLst/>
          </a:prstGeom>
          <a:gradFill flip="none" rotWithShape="1">
            <a:gsLst>
              <a:gs pos="0">
                <a:schemeClr val="tx1">
                  <a:lumMod val="95000"/>
                </a:schemeClr>
              </a:gs>
              <a:gs pos="23000">
                <a:schemeClr val="tx1">
                  <a:lumMod val="50000"/>
                </a:schemeClr>
              </a:gs>
              <a:gs pos="69000">
                <a:schemeClr val="tx2">
                  <a:lumMod val="50000"/>
                </a:schemeClr>
              </a:gs>
              <a:gs pos="97000">
                <a:schemeClr val="tx2">
                  <a:lumMod val="25000"/>
                </a:schemeClr>
              </a:gs>
            </a:gsLst>
            <a:lin ang="5400000" scaled="1"/>
            <a:tileRect/>
          </a:gra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simov" panose="020B00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5706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Kondensstreifen">
  <a:themeElements>
    <a:clrScheme name="Kondensstreife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sstreife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sstreife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Kondensstreifen</Template>
  <TotalTime>0</TotalTime>
  <Words>2806</Words>
  <Application>Microsoft Office PowerPoint</Application>
  <PresentationFormat>Breitbild</PresentationFormat>
  <Paragraphs>516</Paragraphs>
  <Slides>62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62</vt:i4>
      </vt:variant>
    </vt:vector>
  </HeadingPairs>
  <TitlesOfParts>
    <vt:vector size="70" baseType="lpstr">
      <vt:lpstr>001 Interstellar Log</vt:lpstr>
      <vt:lpstr>Arial</vt:lpstr>
      <vt:lpstr>Asimov</vt:lpstr>
      <vt:lpstr>Avenir Next LT Pro Light</vt:lpstr>
      <vt:lpstr>Century Gothic</vt:lpstr>
      <vt:lpstr>Martina</vt:lpstr>
      <vt:lpstr>Wingdings</vt:lpstr>
      <vt:lpstr>Kondensstreifen</vt:lpstr>
      <vt:lpstr>Phantasten-Quiz-Olympiade 2024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Phantasten-Olympiade</dc:title>
  <dc:creator>Udo Klotz</dc:creator>
  <cp:lastModifiedBy>Udo Klotz</cp:lastModifiedBy>
  <cp:revision>191</cp:revision>
  <dcterms:created xsi:type="dcterms:W3CDTF">2021-02-09T12:39:31Z</dcterms:created>
  <dcterms:modified xsi:type="dcterms:W3CDTF">2024-04-16T07:01:57Z</dcterms:modified>
</cp:coreProperties>
</file>